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72" r:id="rId3"/>
    <p:sldId id="266" r:id="rId4"/>
    <p:sldId id="269" r:id="rId5"/>
    <p:sldId id="274" r:id="rId6"/>
    <p:sldId id="273" r:id="rId7"/>
    <p:sldId id="275" r:id="rId8"/>
  </p:sldIdLst>
  <p:sldSz cx="12192000" cy="6858000"/>
  <p:notesSz cx="7104063" cy="10234613"/>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 Bonastre Alemany" initials="JB" lastIdx="2" clrIdx="0">
    <p:extLst>
      <p:ext uri="{19B8F6BF-5375-455C-9EA6-DF929625EA0E}">
        <p15:presenceInfo xmlns:p15="http://schemas.microsoft.com/office/powerpoint/2012/main" userId="0def9e1cff72090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3" d="100"/>
          <a:sy n="113" d="100"/>
        </p:scale>
        <p:origin x="3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5-01-21T18:15:19.801" idx="1">
    <p:pos x="10" y="10"/>
    <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5-01-22T21:15:35.328" idx="2">
    <p:pos x="10" y="1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ca-ES"/>
          </a:p>
        </p:txBody>
      </p:sp>
      <p:sp>
        <p:nvSpPr>
          <p:cNvPr id="3" name="Marcador de fecha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88C75694-D830-48E5-BC00-ECC7362EB12A}" type="datetimeFigureOut">
              <a:rPr lang="ca-ES" smtClean="0"/>
              <a:t>26/1/2025</a:t>
            </a:fld>
            <a:endParaRPr lang="ca-ES"/>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ca-ES"/>
          </a:p>
        </p:txBody>
      </p:sp>
      <p:sp>
        <p:nvSpPr>
          <p:cNvPr id="5" name="Marcador de notas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6" name="Marcador de pie de página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ca-ES"/>
          </a:p>
        </p:txBody>
      </p:sp>
      <p:sp>
        <p:nvSpPr>
          <p:cNvPr id="7" name="Marcador de número de diapositiva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E7EA46F0-7969-4A1E-B4A9-3A1E4C174B74}" type="slidenum">
              <a:rPr lang="ca-ES" smtClean="0"/>
              <a:t>‹#›</a:t>
            </a:fld>
            <a:endParaRPr lang="ca-ES"/>
          </a:p>
        </p:txBody>
      </p:sp>
    </p:spTree>
    <p:extLst>
      <p:ext uri="{BB962C8B-B14F-4D97-AF65-F5344CB8AC3E}">
        <p14:creationId xmlns:p14="http://schemas.microsoft.com/office/powerpoint/2010/main" val="946794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dirty="0"/>
          </a:p>
        </p:txBody>
      </p:sp>
      <p:sp>
        <p:nvSpPr>
          <p:cNvPr id="4" name="Marcador de número de diapositiva 3"/>
          <p:cNvSpPr>
            <a:spLocks noGrp="1"/>
          </p:cNvSpPr>
          <p:nvPr>
            <p:ph type="sldNum" sz="quarter" idx="5"/>
          </p:nvPr>
        </p:nvSpPr>
        <p:spPr/>
        <p:txBody>
          <a:bodyPr/>
          <a:lstStyle/>
          <a:p>
            <a:fld id="{7B14C52B-B812-40B3-9396-A426F15102C1}" type="slidenum">
              <a:rPr lang="ca-ES" smtClean="0"/>
              <a:t>1</a:t>
            </a:fld>
            <a:endParaRPr lang="ca-ES"/>
          </a:p>
        </p:txBody>
      </p:sp>
    </p:spTree>
    <p:extLst>
      <p:ext uri="{BB962C8B-B14F-4D97-AF65-F5344CB8AC3E}">
        <p14:creationId xmlns:p14="http://schemas.microsoft.com/office/powerpoint/2010/main" val="256755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D985D1-2F46-B4FF-A47A-5B1705AF342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ca-ES"/>
          </a:p>
        </p:txBody>
      </p:sp>
      <p:sp>
        <p:nvSpPr>
          <p:cNvPr id="3" name="Subtítulo 2">
            <a:extLst>
              <a:ext uri="{FF2B5EF4-FFF2-40B4-BE49-F238E27FC236}">
                <a16:creationId xmlns:a16="http://schemas.microsoft.com/office/drawing/2014/main" id="{3BEEEA7C-C195-E341-9DE3-4BC52E24D0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ca-ES"/>
          </a:p>
        </p:txBody>
      </p:sp>
      <p:sp>
        <p:nvSpPr>
          <p:cNvPr id="4" name="Marcador de fecha 3">
            <a:extLst>
              <a:ext uri="{FF2B5EF4-FFF2-40B4-BE49-F238E27FC236}">
                <a16:creationId xmlns:a16="http://schemas.microsoft.com/office/drawing/2014/main" id="{8D75E56B-A39F-B0CB-869A-DE20155DE939}"/>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5" name="Marcador de pie de página 4">
            <a:extLst>
              <a:ext uri="{FF2B5EF4-FFF2-40B4-BE49-F238E27FC236}">
                <a16:creationId xmlns:a16="http://schemas.microsoft.com/office/drawing/2014/main" id="{D77F0369-F418-3407-988A-61256F6DC501}"/>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0B630F9E-1BB6-C3F8-EC6D-3CA3DE38A559}"/>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377296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1D9E21-C772-54E5-9AF6-FBF71925D833}"/>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F76F3C53-0065-E3C5-1E16-14331769BC8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B1A16E95-C245-F085-2F85-5D86055264FE}"/>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5" name="Marcador de pie de página 4">
            <a:extLst>
              <a:ext uri="{FF2B5EF4-FFF2-40B4-BE49-F238E27FC236}">
                <a16:creationId xmlns:a16="http://schemas.microsoft.com/office/drawing/2014/main" id="{35F4B86F-3538-0309-F740-15545E8373FE}"/>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C1E84F41-952F-4E97-03AF-F5F73E9D7EEE}"/>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2461133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1F8EAB6-AADE-B5F7-8A70-954FCEFA7DD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ca-ES"/>
          </a:p>
        </p:txBody>
      </p:sp>
      <p:sp>
        <p:nvSpPr>
          <p:cNvPr id="3" name="Marcador de texto vertical 2">
            <a:extLst>
              <a:ext uri="{FF2B5EF4-FFF2-40B4-BE49-F238E27FC236}">
                <a16:creationId xmlns:a16="http://schemas.microsoft.com/office/drawing/2014/main" id="{4BE23595-A685-2E3D-B2E8-D9ADCD6FF623}"/>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F71BFBD5-367D-5AAF-5AEB-5736226D9A54}"/>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5" name="Marcador de pie de página 4">
            <a:extLst>
              <a:ext uri="{FF2B5EF4-FFF2-40B4-BE49-F238E27FC236}">
                <a16:creationId xmlns:a16="http://schemas.microsoft.com/office/drawing/2014/main" id="{75D0C041-3CF6-6D6C-E9B8-0E08BE36F5BD}"/>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758F8E12-45C8-8CFB-2F89-8DEE781AA9C0}"/>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2989985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54AA7-FEB3-748D-557F-55B44CE36FB6}"/>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50E99573-D16C-3F39-AF1F-10E7B5C9389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55129082-A4CF-1FAE-7D1E-9567B704C228}"/>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5" name="Marcador de pie de página 4">
            <a:extLst>
              <a:ext uri="{FF2B5EF4-FFF2-40B4-BE49-F238E27FC236}">
                <a16:creationId xmlns:a16="http://schemas.microsoft.com/office/drawing/2014/main" id="{9A7A72BD-71B1-D57C-A9DC-0EBEEF5DC241}"/>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E2DFD769-6FBB-7B89-77BC-8915ED35E08C}"/>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402124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EE58B-13A2-E2B6-A7BB-E2AD2C671AD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9FB1F6A7-5013-21DD-7E3E-5CD90A6D5C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A79E285-C7B2-19A5-F514-DE78666A5A80}"/>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5" name="Marcador de pie de página 4">
            <a:extLst>
              <a:ext uri="{FF2B5EF4-FFF2-40B4-BE49-F238E27FC236}">
                <a16:creationId xmlns:a16="http://schemas.microsoft.com/office/drawing/2014/main" id="{47C4FF8F-2154-266C-8F90-3C013D04CB49}"/>
              </a:ext>
            </a:extLst>
          </p:cNvPr>
          <p:cNvSpPr>
            <a:spLocks noGrp="1"/>
          </p:cNvSpPr>
          <p:nvPr>
            <p:ph type="ftr" sz="quarter" idx="11"/>
          </p:nvPr>
        </p:nvSpPr>
        <p:spPr/>
        <p:txBody>
          <a:bodyPr/>
          <a:lstStyle/>
          <a:p>
            <a:endParaRPr lang="ca-ES"/>
          </a:p>
        </p:txBody>
      </p:sp>
      <p:sp>
        <p:nvSpPr>
          <p:cNvPr id="6" name="Marcador de número de diapositiva 5">
            <a:extLst>
              <a:ext uri="{FF2B5EF4-FFF2-40B4-BE49-F238E27FC236}">
                <a16:creationId xmlns:a16="http://schemas.microsoft.com/office/drawing/2014/main" id="{3A4D1541-66B9-3A90-DD87-7576B3A76D8A}"/>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285943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AD43D6-6848-AA9E-F803-037969E22F57}"/>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62EF36A8-7E2B-B246-0DD5-3A07665CE49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contenido 3">
            <a:extLst>
              <a:ext uri="{FF2B5EF4-FFF2-40B4-BE49-F238E27FC236}">
                <a16:creationId xmlns:a16="http://schemas.microsoft.com/office/drawing/2014/main" id="{E1BC925D-6BFC-B9D0-EB05-8251B59201C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fecha 4">
            <a:extLst>
              <a:ext uri="{FF2B5EF4-FFF2-40B4-BE49-F238E27FC236}">
                <a16:creationId xmlns:a16="http://schemas.microsoft.com/office/drawing/2014/main" id="{D7ECF153-10B9-F7A6-B199-220FF543F919}"/>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6" name="Marcador de pie de página 5">
            <a:extLst>
              <a:ext uri="{FF2B5EF4-FFF2-40B4-BE49-F238E27FC236}">
                <a16:creationId xmlns:a16="http://schemas.microsoft.com/office/drawing/2014/main" id="{D1B2FCDF-E4C5-600A-AEB8-339EFA2CCD85}"/>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6E54C39B-84AB-BAFB-B0AA-A3227EE43157}"/>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3808419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BCCF11-B57C-90C3-C37A-0CBBAABC2BD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8A8D97AC-FAA8-3692-88AD-B698AA68E9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16B14BE-6D4E-5A57-D41D-5B4EB8FEAB9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Marcador de texto 4">
            <a:extLst>
              <a:ext uri="{FF2B5EF4-FFF2-40B4-BE49-F238E27FC236}">
                <a16:creationId xmlns:a16="http://schemas.microsoft.com/office/drawing/2014/main" id="{466A123F-9BDB-13C2-A2AB-A180D2AE9B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B44DC81-C6D9-BF21-10C9-0E4FB0DD15E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7" name="Marcador de fecha 6">
            <a:extLst>
              <a:ext uri="{FF2B5EF4-FFF2-40B4-BE49-F238E27FC236}">
                <a16:creationId xmlns:a16="http://schemas.microsoft.com/office/drawing/2014/main" id="{1E17FAB2-AA65-8229-3B02-9A52D45BD118}"/>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8" name="Marcador de pie de página 7">
            <a:extLst>
              <a:ext uri="{FF2B5EF4-FFF2-40B4-BE49-F238E27FC236}">
                <a16:creationId xmlns:a16="http://schemas.microsoft.com/office/drawing/2014/main" id="{D7C38044-C054-6F70-03DF-B96D8BAB2CC7}"/>
              </a:ext>
            </a:extLst>
          </p:cNvPr>
          <p:cNvSpPr>
            <a:spLocks noGrp="1"/>
          </p:cNvSpPr>
          <p:nvPr>
            <p:ph type="ftr" sz="quarter" idx="11"/>
          </p:nvPr>
        </p:nvSpPr>
        <p:spPr/>
        <p:txBody>
          <a:bodyPr/>
          <a:lstStyle/>
          <a:p>
            <a:endParaRPr lang="ca-ES"/>
          </a:p>
        </p:txBody>
      </p:sp>
      <p:sp>
        <p:nvSpPr>
          <p:cNvPr id="9" name="Marcador de número de diapositiva 8">
            <a:extLst>
              <a:ext uri="{FF2B5EF4-FFF2-40B4-BE49-F238E27FC236}">
                <a16:creationId xmlns:a16="http://schemas.microsoft.com/office/drawing/2014/main" id="{24AA020B-EA55-C168-D3DA-213CB8971D26}"/>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1892967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4735C-5B4D-857E-332D-BE7A2569A1CB}"/>
              </a:ext>
            </a:extLst>
          </p:cNvPr>
          <p:cNvSpPr>
            <a:spLocks noGrp="1"/>
          </p:cNvSpPr>
          <p:nvPr>
            <p:ph type="title"/>
          </p:nvPr>
        </p:nvSpPr>
        <p:spPr/>
        <p:txBody>
          <a:bodyPr/>
          <a:lstStyle/>
          <a:p>
            <a:r>
              <a:rPr lang="es-ES"/>
              <a:t>Haga clic para modificar el estilo de título del patrón</a:t>
            </a:r>
            <a:endParaRPr lang="ca-ES"/>
          </a:p>
        </p:txBody>
      </p:sp>
      <p:sp>
        <p:nvSpPr>
          <p:cNvPr id="3" name="Marcador de fecha 2">
            <a:extLst>
              <a:ext uri="{FF2B5EF4-FFF2-40B4-BE49-F238E27FC236}">
                <a16:creationId xmlns:a16="http://schemas.microsoft.com/office/drawing/2014/main" id="{2137E50D-22AF-0692-EC88-F33A36902FDC}"/>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4" name="Marcador de pie de página 3">
            <a:extLst>
              <a:ext uri="{FF2B5EF4-FFF2-40B4-BE49-F238E27FC236}">
                <a16:creationId xmlns:a16="http://schemas.microsoft.com/office/drawing/2014/main" id="{9F6AF29D-6B5C-DC45-D094-5910B91D6BF1}"/>
              </a:ext>
            </a:extLst>
          </p:cNvPr>
          <p:cNvSpPr>
            <a:spLocks noGrp="1"/>
          </p:cNvSpPr>
          <p:nvPr>
            <p:ph type="ftr" sz="quarter" idx="11"/>
          </p:nvPr>
        </p:nvSpPr>
        <p:spPr/>
        <p:txBody>
          <a:bodyPr/>
          <a:lstStyle/>
          <a:p>
            <a:endParaRPr lang="ca-ES"/>
          </a:p>
        </p:txBody>
      </p:sp>
      <p:sp>
        <p:nvSpPr>
          <p:cNvPr id="5" name="Marcador de número de diapositiva 4">
            <a:extLst>
              <a:ext uri="{FF2B5EF4-FFF2-40B4-BE49-F238E27FC236}">
                <a16:creationId xmlns:a16="http://schemas.microsoft.com/office/drawing/2014/main" id="{5E38E0DF-2D06-9870-795A-6FFBC68CC818}"/>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1286497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76C4B8F-4323-6B68-BA64-2F540DE92CFA}"/>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3" name="Marcador de pie de página 2">
            <a:extLst>
              <a:ext uri="{FF2B5EF4-FFF2-40B4-BE49-F238E27FC236}">
                <a16:creationId xmlns:a16="http://schemas.microsoft.com/office/drawing/2014/main" id="{8FE352D3-E883-D75F-56E9-A133A37F5BA6}"/>
              </a:ext>
            </a:extLst>
          </p:cNvPr>
          <p:cNvSpPr>
            <a:spLocks noGrp="1"/>
          </p:cNvSpPr>
          <p:nvPr>
            <p:ph type="ftr" sz="quarter" idx="11"/>
          </p:nvPr>
        </p:nvSpPr>
        <p:spPr/>
        <p:txBody>
          <a:bodyPr/>
          <a:lstStyle/>
          <a:p>
            <a:endParaRPr lang="ca-ES"/>
          </a:p>
        </p:txBody>
      </p:sp>
      <p:sp>
        <p:nvSpPr>
          <p:cNvPr id="4" name="Marcador de número de diapositiva 3">
            <a:extLst>
              <a:ext uri="{FF2B5EF4-FFF2-40B4-BE49-F238E27FC236}">
                <a16:creationId xmlns:a16="http://schemas.microsoft.com/office/drawing/2014/main" id="{5AFDA48A-16DB-AC04-B3A0-511640038AA4}"/>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3750116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9DA41B-F0DD-D6AA-BD69-5762AB6B31E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contenido 2">
            <a:extLst>
              <a:ext uri="{FF2B5EF4-FFF2-40B4-BE49-F238E27FC236}">
                <a16:creationId xmlns:a16="http://schemas.microsoft.com/office/drawing/2014/main" id="{12487A06-D4F3-B183-294F-7DF5B944F1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texto 3">
            <a:extLst>
              <a:ext uri="{FF2B5EF4-FFF2-40B4-BE49-F238E27FC236}">
                <a16:creationId xmlns:a16="http://schemas.microsoft.com/office/drawing/2014/main" id="{8A356059-0516-FC45-FC3F-7F9E0A1BFD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1F76F0A-84EC-E621-23DB-CC70E12BCEE9}"/>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6" name="Marcador de pie de página 5">
            <a:extLst>
              <a:ext uri="{FF2B5EF4-FFF2-40B4-BE49-F238E27FC236}">
                <a16:creationId xmlns:a16="http://schemas.microsoft.com/office/drawing/2014/main" id="{5480AB4E-0186-4470-CA84-B871ED2425C6}"/>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D35CE86F-3AF7-FEDC-A669-6800D172F34B}"/>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377942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46117F-4205-8C64-4EF5-0A9F276A0D1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ca-ES"/>
          </a:p>
        </p:txBody>
      </p:sp>
      <p:sp>
        <p:nvSpPr>
          <p:cNvPr id="3" name="Marcador de posición de imagen 2">
            <a:extLst>
              <a:ext uri="{FF2B5EF4-FFF2-40B4-BE49-F238E27FC236}">
                <a16:creationId xmlns:a16="http://schemas.microsoft.com/office/drawing/2014/main" id="{7D932A28-5BBB-F4EE-5DE4-44AAE54183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Marcador de texto 3">
            <a:extLst>
              <a:ext uri="{FF2B5EF4-FFF2-40B4-BE49-F238E27FC236}">
                <a16:creationId xmlns:a16="http://schemas.microsoft.com/office/drawing/2014/main" id="{16CE0D43-3304-9471-A127-00CA6E179D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700157-FEA2-134D-F96A-029D44F31441}"/>
              </a:ext>
            </a:extLst>
          </p:cNvPr>
          <p:cNvSpPr>
            <a:spLocks noGrp="1"/>
          </p:cNvSpPr>
          <p:nvPr>
            <p:ph type="dt" sz="half" idx="10"/>
          </p:nvPr>
        </p:nvSpPr>
        <p:spPr/>
        <p:txBody>
          <a:bodyPr/>
          <a:lstStyle/>
          <a:p>
            <a:fld id="{06AFC308-A8FF-4E16-B5B8-3F5E76D8C5BB}" type="datetimeFigureOut">
              <a:rPr lang="ca-ES" smtClean="0"/>
              <a:t>26/1/2025</a:t>
            </a:fld>
            <a:endParaRPr lang="ca-ES"/>
          </a:p>
        </p:txBody>
      </p:sp>
      <p:sp>
        <p:nvSpPr>
          <p:cNvPr id="6" name="Marcador de pie de página 5">
            <a:extLst>
              <a:ext uri="{FF2B5EF4-FFF2-40B4-BE49-F238E27FC236}">
                <a16:creationId xmlns:a16="http://schemas.microsoft.com/office/drawing/2014/main" id="{87D4B9E4-F7CD-4044-8EA4-6639994F1362}"/>
              </a:ext>
            </a:extLst>
          </p:cNvPr>
          <p:cNvSpPr>
            <a:spLocks noGrp="1"/>
          </p:cNvSpPr>
          <p:nvPr>
            <p:ph type="ftr" sz="quarter" idx="11"/>
          </p:nvPr>
        </p:nvSpPr>
        <p:spPr/>
        <p:txBody>
          <a:bodyPr/>
          <a:lstStyle/>
          <a:p>
            <a:endParaRPr lang="ca-ES"/>
          </a:p>
        </p:txBody>
      </p:sp>
      <p:sp>
        <p:nvSpPr>
          <p:cNvPr id="7" name="Marcador de número de diapositiva 6">
            <a:extLst>
              <a:ext uri="{FF2B5EF4-FFF2-40B4-BE49-F238E27FC236}">
                <a16:creationId xmlns:a16="http://schemas.microsoft.com/office/drawing/2014/main" id="{3E508183-9C67-D06B-A413-1F80C6C90DD6}"/>
              </a:ext>
            </a:extLst>
          </p:cNvPr>
          <p:cNvSpPr>
            <a:spLocks noGrp="1"/>
          </p:cNvSpPr>
          <p:nvPr>
            <p:ph type="sldNum" sz="quarter" idx="12"/>
          </p:nvPr>
        </p:nvSpPr>
        <p:spPr/>
        <p:txBody>
          <a:bodyPr/>
          <a:lstStyle/>
          <a:p>
            <a:fld id="{F4927342-249C-48EF-A371-67B9AC54E9A2}" type="slidenum">
              <a:rPr lang="ca-ES" smtClean="0"/>
              <a:t>‹#›</a:t>
            </a:fld>
            <a:endParaRPr lang="ca-ES"/>
          </a:p>
        </p:txBody>
      </p:sp>
    </p:spTree>
    <p:extLst>
      <p:ext uri="{BB962C8B-B14F-4D97-AF65-F5344CB8AC3E}">
        <p14:creationId xmlns:p14="http://schemas.microsoft.com/office/powerpoint/2010/main" val="64026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FD80C39-2FE9-0F76-8516-02F0B234D6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ca-ES"/>
          </a:p>
        </p:txBody>
      </p:sp>
      <p:sp>
        <p:nvSpPr>
          <p:cNvPr id="3" name="Marcador de texto 2">
            <a:extLst>
              <a:ext uri="{FF2B5EF4-FFF2-40B4-BE49-F238E27FC236}">
                <a16:creationId xmlns:a16="http://schemas.microsoft.com/office/drawing/2014/main" id="{C49D7389-A666-EF9C-C53B-82F8795B3A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Marcador de fecha 3">
            <a:extLst>
              <a:ext uri="{FF2B5EF4-FFF2-40B4-BE49-F238E27FC236}">
                <a16:creationId xmlns:a16="http://schemas.microsoft.com/office/drawing/2014/main" id="{49044B6E-1ECE-A168-BA7F-1718E79FE3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FC308-A8FF-4E16-B5B8-3F5E76D8C5BB}" type="datetimeFigureOut">
              <a:rPr lang="ca-ES" smtClean="0"/>
              <a:t>26/1/2025</a:t>
            </a:fld>
            <a:endParaRPr lang="ca-ES"/>
          </a:p>
        </p:txBody>
      </p:sp>
      <p:sp>
        <p:nvSpPr>
          <p:cNvPr id="5" name="Marcador de pie de página 4">
            <a:extLst>
              <a:ext uri="{FF2B5EF4-FFF2-40B4-BE49-F238E27FC236}">
                <a16:creationId xmlns:a16="http://schemas.microsoft.com/office/drawing/2014/main" id="{9558A651-B542-D43D-6691-462EFB88DD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Marcador de número de diapositiva 5">
            <a:extLst>
              <a:ext uri="{FF2B5EF4-FFF2-40B4-BE49-F238E27FC236}">
                <a16:creationId xmlns:a16="http://schemas.microsoft.com/office/drawing/2014/main" id="{C08EC396-8D17-58DC-3F53-9944D6BBF1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27342-249C-48EF-A371-67B9AC54E9A2}" type="slidenum">
              <a:rPr lang="ca-ES" smtClean="0"/>
              <a:t>‹#›</a:t>
            </a:fld>
            <a:endParaRPr lang="ca-ES"/>
          </a:p>
        </p:txBody>
      </p:sp>
    </p:spTree>
    <p:extLst>
      <p:ext uri="{BB962C8B-B14F-4D97-AF65-F5344CB8AC3E}">
        <p14:creationId xmlns:p14="http://schemas.microsoft.com/office/powerpoint/2010/main" val="1193017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8"/>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s-ES" noProof="0" dirty="0"/>
          </a:p>
        </p:txBody>
      </p:sp>
      <p:sp>
        <p:nvSpPr>
          <p:cNvPr id="9" name="CuadroTexto 8">
            <a:extLst>
              <a:ext uri="{FF2B5EF4-FFF2-40B4-BE49-F238E27FC236}">
                <a16:creationId xmlns:a16="http://schemas.microsoft.com/office/drawing/2014/main" id="{F96E1FF4-B553-8E7E-1E75-1224E984FA01}"/>
              </a:ext>
            </a:extLst>
          </p:cNvPr>
          <p:cNvSpPr txBox="1"/>
          <p:nvPr/>
        </p:nvSpPr>
        <p:spPr>
          <a:xfrm>
            <a:off x="9439275" y="5181600"/>
            <a:ext cx="2447925" cy="954107"/>
          </a:xfrm>
          <a:prstGeom prst="rect">
            <a:avLst/>
          </a:prstGeom>
          <a:noFill/>
        </p:spPr>
        <p:txBody>
          <a:bodyPr wrap="square" rtlCol="0">
            <a:spAutoFit/>
          </a:bodyPr>
          <a:lstStyle/>
          <a:p>
            <a:r>
              <a:rPr lang="es-ES" sz="1400" noProof="0" dirty="0">
                <a:latin typeface="Arial" panose="020B0604020202020204" pitchFamily="34" charset="0"/>
                <a:cs typeface="Arial" panose="020B0604020202020204" pitchFamily="34" charset="0"/>
              </a:rPr>
              <a:t>Comité General</a:t>
            </a:r>
          </a:p>
          <a:p>
            <a:r>
              <a:rPr lang="es-ES" sz="1400" noProof="0" dirty="0">
                <a:latin typeface="Arial" panose="020B0604020202020204" pitchFamily="34" charset="0"/>
                <a:cs typeface="Arial" panose="020B0604020202020204" pitchFamily="34" charset="0"/>
              </a:rPr>
              <a:t>Barcelona, 01/02/2025</a:t>
            </a:r>
          </a:p>
          <a:p>
            <a:endParaRPr lang="es-ES" sz="1400" noProof="0" dirty="0">
              <a:latin typeface="Arial" panose="020B0604020202020204" pitchFamily="34" charset="0"/>
              <a:cs typeface="Arial" panose="020B0604020202020204" pitchFamily="34" charset="0"/>
            </a:endParaRPr>
          </a:p>
          <a:p>
            <a:r>
              <a:rPr lang="es-ES" sz="1400" noProof="0" dirty="0">
                <a:latin typeface="Arial" panose="020B0604020202020204" pitchFamily="34" charset="0"/>
                <a:cs typeface="Arial" panose="020B0604020202020204" pitchFamily="34" charset="0"/>
              </a:rPr>
              <a:t>Comisión Economía</a:t>
            </a:r>
          </a:p>
        </p:txBody>
      </p:sp>
      <p:pic>
        <p:nvPicPr>
          <p:cNvPr id="2" name="Picture 1">
            <a:extLst>
              <a:ext uri="{FF2B5EF4-FFF2-40B4-BE49-F238E27FC236}">
                <a16:creationId xmlns:a16="http://schemas.microsoft.com/office/drawing/2014/main" id="{4218C294-67DD-0C8F-94C2-E6446E28E9B7}"/>
              </a:ext>
            </a:extLst>
          </p:cNvPr>
          <p:cNvPicPr>
            <a:picLocks noChangeAspect="1"/>
          </p:cNvPicPr>
          <p:nvPr/>
        </p:nvPicPr>
        <p:blipFill>
          <a:blip r:embed="rId3"/>
          <a:srcRect l="5975" t="19422" r="754" b="2890"/>
          <a:stretch/>
        </p:blipFill>
        <p:spPr>
          <a:xfrm>
            <a:off x="1524001" y="601133"/>
            <a:ext cx="5046132" cy="5960534"/>
          </a:xfrm>
          <a:prstGeom prst="rect">
            <a:avLst/>
          </a:prstGeom>
        </p:spPr>
      </p:pic>
      <p:pic>
        <p:nvPicPr>
          <p:cNvPr id="3" name="Picture 2" descr="AccióCatòlicaObrera (@ACOcat) / X">
            <a:extLst>
              <a:ext uri="{FF2B5EF4-FFF2-40B4-BE49-F238E27FC236}">
                <a16:creationId xmlns:a16="http://schemas.microsoft.com/office/drawing/2014/main" id="{24CAB5B9-0E12-7E18-D5BE-114F9BAF10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0534" y="787400"/>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628333" y="681564"/>
            <a:ext cx="7772400" cy="1053746"/>
          </a:xfrm>
        </p:spPr>
        <p:txBody>
          <a:bodyPr>
            <a:normAutofit fontScale="90000"/>
          </a:bodyPr>
          <a:lstStyle/>
          <a:p>
            <a:pPr lvl="0"/>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r>
              <a:rPr lang="es-ES" sz="4400" b="1" noProof="0" dirty="0">
                <a:latin typeface="Calibri" pitchFamily="34" charset="0"/>
                <a:ea typeface="Times New Roman" pitchFamily="18" charset="0"/>
                <a:cs typeface="Times New Roman" pitchFamily="18" charset="0"/>
              </a:rPr>
              <a:t>ANÁLISIS y REFLEXIÓN CIERRE CUENTAS 2024</a:t>
            </a:r>
            <a:endParaRPr lang="es-ES" sz="4400" b="1" noProof="0" dirty="0"/>
          </a:p>
        </p:txBody>
      </p:sp>
      <p:sp>
        <p:nvSpPr>
          <p:cNvPr id="30722" name="Rectangle 2"/>
          <p:cNvSpPr>
            <a:spLocks noChangeArrowheads="1"/>
          </p:cNvSpPr>
          <p:nvPr/>
        </p:nvSpPr>
        <p:spPr bwMode="auto">
          <a:xfrm>
            <a:off x="1809720" y="4128657"/>
            <a:ext cx="853475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defRPr/>
            </a:pPr>
            <a:endParaRPr lang="es-ES" sz="1600" noProof="0" dirty="0">
              <a:solidFill>
                <a:prstClr val="black"/>
              </a:solidFill>
              <a:latin typeface="Arial" pitchFamily="34" charset="0"/>
            </a:endParaRPr>
          </a:p>
          <a:p>
            <a:pPr eaLnBrk="0" fontAlgn="base" hangingPunct="0">
              <a:spcBef>
                <a:spcPct val="0"/>
              </a:spcBef>
              <a:spcAft>
                <a:spcPct val="0"/>
              </a:spcAft>
              <a:defRPr/>
            </a:pPr>
            <a:endParaRPr lang="es-ES" sz="1600" noProof="0" dirty="0">
              <a:solidFill>
                <a:prstClr val="black"/>
              </a:solidFill>
              <a:latin typeface="Arial" pitchFamily="34" charset="0"/>
            </a:endParaRPr>
          </a:p>
        </p:txBody>
      </p:sp>
      <p:sp>
        <p:nvSpPr>
          <p:cNvPr id="3" name="CuadroTexto 2">
            <a:extLst>
              <a:ext uri="{FF2B5EF4-FFF2-40B4-BE49-F238E27FC236}">
                <a16:creationId xmlns:a16="http://schemas.microsoft.com/office/drawing/2014/main" id="{4B5DF128-694A-1467-028F-1F7C2E7B7DA6}"/>
              </a:ext>
            </a:extLst>
          </p:cNvPr>
          <p:cNvSpPr txBox="1"/>
          <p:nvPr/>
        </p:nvSpPr>
        <p:spPr>
          <a:xfrm>
            <a:off x="736792" y="2061609"/>
            <a:ext cx="10668200" cy="1477328"/>
          </a:xfrm>
          <a:prstGeom prst="rect">
            <a:avLst/>
          </a:prstGeom>
          <a:noFill/>
        </p:spPr>
        <p:txBody>
          <a:bodyPr wrap="square" rtlCol="0">
            <a:spAutoFit/>
          </a:bodyPr>
          <a:lstStyle/>
          <a:p>
            <a:pPr marL="285750" indent="-285750" algn="just">
              <a:buFont typeface="Arial" panose="020B0604020202020204" pitchFamily="34" charset="0"/>
              <a:buChar char="•"/>
            </a:pPr>
            <a:r>
              <a:rPr lang="es-ES" sz="1800" kern="0" noProof="0" dirty="0">
                <a:solidFill>
                  <a:srgbClr val="222222"/>
                </a:solidFill>
                <a:effectLst/>
                <a:ea typeface="Times New Roman" panose="02020603050405020304" pitchFamily="18" charset="0"/>
                <a:cs typeface="Times New Roman" panose="02020603050405020304" pitchFamily="18" charset="0"/>
              </a:rPr>
              <a:t>De forma continuada los resultados contables anuales demuestran dependencia de las subvenciones que se solicitan (Obispado de Barcelona, Obispado de Sant Feliu, Generalitat de Catalunya, Ayuntamiento de BCN, etc...). Son subvenciones que mantienen cierta regularidad de importe. También de vez en cuando conseguimos otras extraordinarias para eventos o inversiones (Consejo, nueva WEB, etc...) </a:t>
            </a:r>
          </a:p>
          <a:p>
            <a:pPr algn="just"/>
            <a:endParaRPr lang="es-ES" noProof="0" dirty="0"/>
          </a:p>
        </p:txBody>
      </p:sp>
      <p:pic>
        <p:nvPicPr>
          <p:cNvPr id="7170" name="Picture 2" descr="AccióCatòlicaObrera (@ACOcat) / X">
            <a:extLst>
              <a:ext uri="{FF2B5EF4-FFF2-40B4-BE49-F238E27FC236}">
                <a16:creationId xmlns:a16="http://schemas.microsoft.com/office/drawing/2014/main" id="{B2068EDC-90E4-353B-5770-92D8F1207B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703" b="18220"/>
          <a:stretch/>
        </p:blipFill>
        <p:spPr bwMode="auto">
          <a:xfrm>
            <a:off x="237067" y="571496"/>
            <a:ext cx="1998133" cy="124037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CCFE798-46BD-EF6B-05C8-F76838681628}"/>
              </a:ext>
            </a:extLst>
          </p:cNvPr>
          <p:cNvSpPr txBox="1"/>
          <p:nvPr/>
        </p:nvSpPr>
        <p:spPr>
          <a:xfrm>
            <a:off x="762600" y="3464698"/>
            <a:ext cx="10666800" cy="923330"/>
          </a:xfrm>
          <a:prstGeom prst="rect">
            <a:avLst/>
          </a:prstGeom>
          <a:noFill/>
        </p:spPr>
        <p:txBody>
          <a:bodyPr wrap="square">
            <a:spAutoFit/>
          </a:bodyPr>
          <a:lstStyle/>
          <a:p>
            <a:pPr marL="285750" indent="-285750" algn="just">
              <a:buFont typeface="Arial" panose="020B0604020202020204" pitchFamily="34" charset="0"/>
              <a:buChar char="•"/>
            </a:pPr>
            <a:r>
              <a:rPr lang="es-ES" sz="1800" kern="0" noProof="0" dirty="0">
                <a:solidFill>
                  <a:srgbClr val="222222"/>
                </a:solidFill>
                <a:effectLst/>
                <a:latin typeface="Calibri" panose="020F0502020204030204" pitchFamily="34" charset="0"/>
                <a:ea typeface="Times New Roman" panose="02020603050405020304" pitchFamily="18" charset="0"/>
              </a:rPr>
              <a:t>Los ingresos por cotizaciones de los militantes se van reduciendo . Esto viene provocado por diversas causas: defunciones, bajas del movimiento, reducción de la cotización por cuestiones personales, familiares u otras. </a:t>
            </a:r>
          </a:p>
          <a:p>
            <a:pPr marL="285750" indent="-285750" algn="just">
              <a:buFont typeface="Arial" panose="020B0604020202020204" pitchFamily="34" charset="0"/>
              <a:buChar char="•"/>
            </a:pPr>
            <a:endParaRPr lang="es-ES" noProof="0" dirty="0"/>
          </a:p>
        </p:txBody>
      </p:sp>
      <p:sp>
        <p:nvSpPr>
          <p:cNvPr id="8" name="TextBox 7">
            <a:extLst>
              <a:ext uri="{FF2B5EF4-FFF2-40B4-BE49-F238E27FC236}">
                <a16:creationId xmlns:a16="http://schemas.microsoft.com/office/drawing/2014/main" id="{829D2C99-FB0D-59B3-A4BA-F15FB6686550}"/>
              </a:ext>
            </a:extLst>
          </p:cNvPr>
          <p:cNvSpPr txBox="1"/>
          <p:nvPr/>
        </p:nvSpPr>
        <p:spPr>
          <a:xfrm>
            <a:off x="762600" y="4354570"/>
            <a:ext cx="10666800" cy="646331"/>
          </a:xfrm>
          <a:prstGeom prst="rect">
            <a:avLst/>
          </a:prstGeom>
          <a:noFill/>
        </p:spPr>
        <p:txBody>
          <a:bodyPr wrap="square">
            <a:spAutoFit/>
          </a:bodyPr>
          <a:lstStyle/>
          <a:p>
            <a:pPr marL="285750" indent="-285750" algn="just">
              <a:buFont typeface="Arial" panose="020B0604020202020204" pitchFamily="34" charset="0"/>
              <a:buChar char="•"/>
            </a:pPr>
            <a:r>
              <a:rPr lang="es-ES" sz="1800" kern="0" noProof="0" dirty="0">
                <a:solidFill>
                  <a:srgbClr val="222222"/>
                </a:solidFill>
                <a:effectLst/>
                <a:latin typeface="Calibri" panose="020F0502020204030204" pitchFamily="34" charset="0"/>
                <a:ea typeface="Times New Roman" panose="02020603050405020304" pitchFamily="18" charset="0"/>
              </a:rPr>
              <a:t>Al mismo tiempo no se consigue incrementar las cotizaciones de militantes ni tampoco se consigue que todos los militantes coticen (cada uno en la medida de sus posibilidades). </a:t>
            </a:r>
            <a:endParaRPr lang="es-ES" noProof="0" dirty="0"/>
          </a:p>
        </p:txBody>
      </p:sp>
      <p:sp>
        <p:nvSpPr>
          <p:cNvPr id="4" name="TextBox 3">
            <a:extLst>
              <a:ext uri="{FF2B5EF4-FFF2-40B4-BE49-F238E27FC236}">
                <a16:creationId xmlns:a16="http://schemas.microsoft.com/office/drawing/2014/main" id="{10E4CFA1-244D-47E4-CC90-48DA4F30A369}"/>
              </a:ext>
            </a:extLst>
          </p:cNvPr>
          <p:cNvSpPr txBox="1"/>
          <p:nvPr/>
        </p:nvSpPr>
        <p:spPr>
          <a:xfrm>
            <a:off x="762600" y="5253106"/>
            <a:ext cx="10666800" cy="923330"/>
          </a:xfrm>
          <a:prstGeom prst="rect">
            <a:avLst/>
          </a:prstGeom>
          <a:noFill/>
        </p:spPr>
        <p:txBody>
          <a:bodyPr wrap="square" rtlCol="0">
            <a:spAutoFit/>
          </a:bodyPr>
          <a:lstStyle/>
          <a:p>
            <a:pPr marL="285750" indent="-285750" algn="just">
              <a:buFont typeface="Arial" panose="020B0604020202020204" pitchFamily="34" charset="0"/>
              <a:buChar char="•"/>
            </a:pPr>
            <a:r>
              <a:rPr lang="es-ES" sz="1800" kern="0" noProof="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Los gastos fijos aumentan de acuerdo al incremento del coste de la vida y los ingresos no lo hacen en la misma proporción .</a:t>
            </a:r>
            <a:endParaRPr lang="es-ES" sz="1600" kern="100" noProof="0" dirty="0">
              <a:effectLst/>
              <a:latin typeface="Calibri" panose="020F0502020204030204" pitchFamily="34" charset="0"/>
              <a:ea typeface="Calibri" panose="020F0502020204030204" pitchFamily="34" charset="0"/>
              <a:cs typeface="Times New Roman" panose="02020603050405020304" pitchFamily="18" charset="0"/>
            </a:endParaRPr>
          </a:p>
          <a:p>
            <a:endParaRPr lang="es-ES" noProof="0" dirty="0"/>
          </a:p>
        </p:txBody>
      </p:sp>
    </p:spTree>
    <p:extLst>
      <p:ext uri="{BB962C8B-B14F-4D97-AF65-F5344CB8AC3E}">
        <p14:creationId xmlns:p14="http://schemas.microsoft.com/office/powerpoint/2010/main" val="203547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743201" y="181589"/>
            <a:ext cx="7338538" cy="1340559"/>
          </a:xfrm>
        </p:spPr>
        <p:txBody>
          <a:bodyPr>
            <a:normAutofit fontScale="90000"/>
          </a:bodyPr>
          <a:lstStyle/>
          <a:p>
            <a:pPr lvl="0"/>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r>
              <a:rPr lang="es-ES" sz="3600" b="1" noProof="0" dirty="0">
                <a:latin typeface="Calibri" pitchFamily="34" charset="0"/>
                <a:ea typeface="Times New Roman" pitchFamily="18" charset="0"/>
                <a:cs typeface="Times New Roman" pitchFamily="18" charset="0"/>
              </a:rPr>
              <a:t>Cierre Cuentas 2024 vs Presupuesto 2024</a:t>
            </a:r>
            <a:br>
              <a:rPr lang="es-ES" sz="4400" b="1" noProof="0" dirty="0">
                <a:latin typeface="Calibri" pitchFamily="34" charset="0"/>
                <a:ea typeface="Times New Roman" pitchFamily="18" charset="0"/>
                <a:cs typeface="Times New Roman" pitchFamily="18" charset="0"/>
              </a:rPr>
            </a:br>
            <a:endParaRPr lang="es-ES" noProof="0" dirty="0"/>
          </a:p>
        </p:txBody>
      </p:sp>
      <p:pic>
        <p:nvPicPr>
          <p:cNvPr id="2050" name="Picture 2" descr="AccióCatòlicaObrera (@ACOcat) / X">
            <a:extLst>
              <a:ext uri="{FF2B5EF4-FFF2-40B4-BE49-F238E27FC236}">
                <a16:creationId xmlns:a16="http://schemas.microsoft.com/office/drawing/2014/main" id="{46DC85BB-E5BF-C03B-164F-D7D22B47B3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8290" b="20232"/>
          <a:stretch/>
        </p:blipFill>
        <p:spPr bwMode="auto">
          <a:xfrm>
            <a:off x="432058" y="381969"/>
            <a:ext cx="1825628" cy="939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F96A6EEF-1F52-D739-FD44-9F575EBBF1A3}"/>
              </a:ext>
            </a:extLst>
          </p:cNvPr>
          <p:cNvGraphicFramePr>
            <a:graphicFrameLocks noGrp="1"/>
          </p:cNvGraphicFramePr>
          <p:nvPr>
            <p:extLst>
              <p:ext uri="{D42A27DB-BD31-4B8C-83A1-F6EECF244321}">
                <p14:modId xmlns:p14="http://schemas.microsoft.com/office/powerpoint/2010/main" val="1111756506"/>
              </p:ext>
            </p:extLst>
          </p:nvPr>
        </p:nvGraphicFramePr>
        <p:xfrm>
          <a:off x="2427552" y="817384"/>
          <a:ext cx="7969836" cy="1953298"/>
        </p:xfrm>
        <a:graphic>
          <a:graphicData uri="http://schemas.openxmlformats.org/drawingml/2006/table">
            <a:tbl>
              <a:tblPr>
                <a:tableStyleId>{5DA37D80-6434-44D0-A028-1B22A696006F}</a:tableStyleId>
              </a:tblPr>
              <a:tblGrid>
                <a:gridCol w="2878272">
                  <a:extLst>
                    <a:ext uri="{9D8B030D-6E8A-4147-A177-3AD203B41FA5}">
                      <a16:colId xmlns:a16="http://schemas.microsoft.com/office/drawing/2014/main" val="3935395704"/>
                    </a:ext>
                  </a:extLst>
                </a:gridCol>
                <a:gridCol w="2034641">
                  <a:extLst>
                    <a:ext uri="{9D8B030D-6E8A-4147-A177-3AD203B41FA5}">
                      <a16:colId xmlns:a16="http://schemas.microsoft.com/office/drawing/2014/main" val="3728839522"/>
                    </a:ext>
                  </a:extLst>
                </a:gridCol>
                <a:gridCol w="1836139">
                  <a:extLst>
                    <a:ext uri="{9D8B030D-6E8A-4147-A177-3AD203B41FA5}">
                      <a16:colId xmlns:a16="http://schemas.microsoft.com/office/drawing/2014/main" val="1079847548"/>
                    </a:ext>
                  </a:extLst>
                </a:gridCol>
                <a:gridCol w="1220784">
                  <a:extLst>
                    <a:ext uri="{9D8B030D-6E8A-4147-A177-3AD203B41FA5}">
                      <a16:colId xmlns:a16="http://schemas.microsoft.com/office/drawing/2014/main" val="3244868490"/>
                    </a:ext>
                  </a:extLst>
                </a:gridCol>
              </a:tblGrid>
              <a:tr h="402628">
                <a:tc>
                  <a:txBody>
                    <a:bodyPr/>
                    <a:lstStyle/>
                    <a:p>
                      <a:pPr algn="ctr" fontAlgn="ctr"/>
                      <a:r>
                        <a:rPr lang="ca-ES" sz="2400" u="none" strike="noStrike" dirty="0">
                          <a:effectLst/>
                        </a:rPr>
                        <a:t>ENTRADAS</a:t>
                      </a:r>
                      <a:endParaRPr lang="ca-ES" sz="2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ca-ES" sz="1400" u="none" strike="noStrike">
                          <a:effectLst/>
                        </a:rPr>
                        <a:t>PRESUPUESTO 2024</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a:effectLst/>
                        </a:rPr>
                        <a:t>CIERRE CUENTAS 2024</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a:effectLst/>
                        </a:rPr>
                        <a:t>DIFERENCIA</a:t>
                      </a:r>
                      <a:endParaRPr lang="ca-ES" sz="1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3417598"/>
                  </a:ext>
                </a:extLst>
              </a:tr>
              <a:tr h="197634">
                <a:tc>
                  <a:txBody>
                    <a:bodyPr/>
                    <a:lstStyle/>
                    <a:p>
                      <a:pPr algn="r" fontAlgn="b"/>
                      <a:r>
                        <a:rPr lang="ca-ES" sz="1400" u="none" strike="noStrike">
                          <a:effectLst/>
                        </a:rPr>
                        <a:t>COTIZACIONES MILITANTES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97.100,00 €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92.850,35 €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-4.249,65 €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8933930"/>
                  </a:ext>
                </a:extLst>
              </a:tr>
              <a:tr h="386822">
                <a:tc>
                  <a:txBody>
                    <a:bodyPr/>
                    <a:lstStyle/>
                    <a:p>
                      <a:pPr algn="r" fontAlgn="b"/>
                      <a:r>
                        <a:rPr lang="ca-ES" sz="1400" u="none" strike="noStrike" dirty="0">
                          <a:effectLst/>
                        </a:rPr>
                        <a:t>COTIZACIONES EXTRAORDINARIAS ENCUENTROS</a:t>
                      </a:r>
                      <a:endParaRPr lang="ca-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28.200,00 €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24.673,35 €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-3.526,65 €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27632202"/>
                  </a:ext>
                </a:extLst>
              </a:tr>
              <a:tr h="197634">
                <a:tc>
                  <a:txBody>
                    <a:bodyPr/>
                    <a:lstStyle/>
                    <a:p>
                      <a:pPr algn="r" fontAlgn="b"/>
                      <a:r>
                        <a:rPr lang="ca-ES" sz="1400" u="none" strike="noStrike">
                          <a:effectLst/>
                        </a:rPr>
                        <a:t>DONATIVOS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500,00 €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264,58 €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-235,42 €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0277446"/>
                  </a:ext>
                </a:extLst>
              </a:tr>
              <a:tr h="197634">
                <a:tc>
                  <a:txBody>
                    <a:bodyPr/>
                    <a:lstStyle/>
                    <a:p>
                      <a:pPr algn="r" fontAlgn="b"/>
                      <a:r>
                        <a:rPr lang="ca-ES" sz="1400" u="none" strike="noStrike" dirty="0">
                          <a:effectLst/>
                        </a:rPr>
                        <a:t>SUBVENCIONES</a:t>
                      </a:r>
                      <a:endParaRPr lang="ca-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7.700,00 €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18.950,00 €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11.250,00 €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9133186"/>
                  </a:ext>
                </a:extLst>
              </a:tr>
              <a:tr h="197634">
                <a:tc>
                  <a:txBody>
                    <a:bodyPr/>
                    <a:lstStyle/>
                    <a:p>
                      <a:pPr algn="r" fontAlgn="b"/>
                      <a:r>
                        <a:rPr lang="ca-ES" sz="1400" u="none" strike="noStrike">
                          <a:effectLst/>
                        </a:rPr>
                        <a:t>INGRESOS FINANCIEROS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272,33 €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272,33 €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85442600"/>
                  </a:ext>
                </a:extLst>
              </a:tr>
              <a:tr h="197634">
                <a:tc>
                  <a:txBody>
                    <a:bodyPr/>
                    <a:lstStyle/>
                    <a:p>
                      <a:pPr algn="ctr" fontAlgn="b"/>
                      <a:r>
                        <a:rPr lang="ca-ES" sz="1400" u="none" strike="noStrike">
                          <a:effectLst/>
                        </a:rPr>
                        <a:t>TOTAL ENTRADAS</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133.500,00 €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137.010,61 €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dirty="0">
                          <a:effectLst/>
                        </a:rPr>
                        <a:t>3.510,61 €</a:t>
                      </a:r>
                      <a:endParaRPr lang="ca-E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1149507"/>
                  </a:ext>
                </a:extLst>
              </a:tr>
            </a:tbl>
          </a:graphicData>
        </a:graphic>
      </p:graphicFrame>
      <p:graphicFrame>
        <p:nvGraphicFramePr>
          <p:cNvPr id="6" name="Table 5">
            <a:extLst>
              <a:ext uri="{FF2B5EF4-FFF2-40B4-BE49-F238E27FC236}">
                <a16:creationId xmlns:a16="http://schemas.microsoft.com/office/drawing/2014/main" id="{BD2149F4-449D-8F1F-F39F-68417CEE1D81}"/>
              </a:ext>
            </a:extLst>
          </p:cNvPr>
          <p:cNvGraphicFramePr>
            <a:graphicFrameLocks noGrp="1"/>
          </p:cNvGraphicFramePr>
          <p:nvPr>
            <p:extLst>
              <p:ext uri="{D42A27DB-BD31-4B8C-83A1-F6EECF244321}">
                <p14:modId xmlns:p14="http://schemas.microsoft.com/office/powerpoint/2010/main" val="3864874218"/>
              </p:ext>
            </p:extLst>
          </p:nvPr>
        </p:nvGraphicFramePr>
        <p:xfrm>
          <a:off x="2427552" y="2881464"/>
          <a:ext cx="7980365" cy="3421122"/>
        </p:xfrm>
        <a:graphic>
          <a:graphicData uri="http://schemas.openxmlformats.org/drawingml/2006/table">
            <a:tbl>
              <a:tblPr>
                <a:tableStyleId>{5DA37D80-6434-44D0-A028-1B22A696006F}</a:tableStyleId>
              </a:tblPr>
              <a:tblGrid>
                <a:gridCol w="2889515">
                  <a:extLst>
                    <a:ext uri="{9D8B030D-6E8A-4147-A177-3AD203B41FA5}">
                      <a16:colId xmlns:a16="http://schemas.microsoft.com/office/drawing/2014/main" val="1942480966"/>
                    </a:ext>
                  </a:extLst>
                </a:gridCol>
                <a:gridCol w="2015066">
                  <a:extLst>
                    <a:ext uri="{9D8B030D-6E8A-4147-A177-3AD203B41FA5}">
                      <a16:colId xmlns:a16="http://schemas.microsoft.com/office/drawing/2014/main" val="3113015181"/>
                    </a:ext>
                  </a:extLst>
                </a:gridCol>
                <a:gridCol w="1837267">
                  <a:extLst>
                    <a:ext uri="{9D8B030D-6E8A-4147-A177-3AD203B41FA5}">
                      <a16:colId xmlns:a16="http://schemas.microsoft.com/office/drawing/2014/main" val="354146095"/>
                    </a:ext>
                  </a:extLst>
                </a:gridCol>
                <a:gridCol w="1238517">
                  <a:extLst>
                    <a:ext uri="{9D8B030D-6E8A-4147-A177-3AD203B41FA5}">
                      <a16:colId xmlns:a16="http://schemas.microsoft.com/office/drawing/2014/main" val="1031903554"/>
                    </a:ext>
                  </a:extLst>
                </a:gridCol>
              </a:tblGrid>
              <a:tr h="523617">
                <a:tc>
                  <a:txBody>
                    <a:bodyPr/>
                    <a:lstStyle/>
                    <a:p>
                      <a:pPr algn="ctr" fontAlgn="ctr"/>
                      <a:r>
                        <a:rPr lang="ca-ES" sz="2400" u="none" strike="noStrike" dirty="0">
                          <a:effectLst/>
                        </a:rPr>
                        <a:t>SALIDAS</a:t>
                      </a:r>
                      <a:endParaRPr lang="ca-ES" sz="2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ca-ES" sz="1400" u="none" strike="noStrike" dirty="0">
                          <a:effectLst/>
                        </a:rPr>
                        <a:t>PRESUPUESTO 2024</a:t>
                      </a:r>
                      <a:endParaRPr lang="ca-E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dirty="0">
                          <a:effectLst/>
                        </a:rPr>
                        <a:t>CIERRE CUENTAS 2024</a:t>
                      </a:r>
                      <a:endParaRPr lang="ca-E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dirty="0">
                          <a:effectLst/>
                        </a:rPr>
                        <a:t>DIFERENCIA</a:t>
                      </a:r>
                      <a:endParaRPr lang="ca-E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81742489"/>
                  </a:ext>
                </a:extLst>
              </a:tr>
              <a:tr h="216199">
                <a:tc>
                  <a:txBody>
                    <a:bodyPr/>
                    <a:lstStyle/>
                    <a:p>
                      <a:pPr algn="r" fontAlgn="b"/>
                      <a:r>
                        <a:rPr lang="ca-ES" sz="1400" u="none" strike="noStrike">
                          <a:effectLst/>
                        </a:rPr>
                        <a:t>COMUNICACIONES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9.875,00 €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10.086,59 €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211,59 €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8788321"/>
                  </a:ext>
                </a:extLst>
              </a:tr>
              <a:tr h="216199">
                <a:tc>
                  <a:txBody>
                    <a:bodyPr/>
                    <a:lstStyle/>
                    <a:p>
                      <a:pPr algn="r" fontAlgn="b"/>
                      <a:r>
                        <a:rPr lang="ca-ES" sz="1400" u="none" strike="noStrike">
                          <a:effectLst/>
                        </a:rPr>
                        <a:t>SERVICIOS EXTERIORES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8.150,80 €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7.848,60 €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-302,20 €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93486039"/>
                  </a:ext>
                </a:extLst>
              </a:tr>
              <a:tr h="216199">
                <a:tc>
                  <a:txBody>
                    <a:bodyPr/>
                    <a:lstStyle/>
                    <a:p>
                      <a:pPr algn="r" fontAlgn="b"/>
                      <a:r>
                        <a:rPr lang="ca-ES" sz="1400" u="none" strike="noStrike">
                          <a:effectLst/>
                        </a:rPr>
                        <a:t>GASTOS ADMINISTRATIVOS Y SUM.</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3.370,00 €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5.153,14 €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1.783,14 €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30375608"/>
                  </a:ext>
                </a:extLst>
              </a:tr>
              <a:tr h="216199">
                <a:tc>
                  <a:txBody>
                    <a:bodyPr/>
                    <a:lstStyle/>
                    <a:p>
                      <a:pPr algn="r" fontAlgn="b"/>
                      <a:r>
                        <a:rPr lang="ca-ES" sz="1400" u="none" strike="noStrike">
                          <a:effectLst/>
                        </a:rPr>
                        <a:t>GASTOS DE PERSONAL</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80.836,71 €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81.090,68 €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253,97 €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41309380"/>
                  </a:ext>
                </a:extLst>
              </a:tr>
              <a:tr h="216199">
                <a:tc>
                  <a:txBody>
                    <a:bodyPr/>
                    <a:lstStyle/>
                    <a:p>
                      <a:pPr algn="r" fontAlgn="b"/>
                      <a:r>
                        <a:rPr lang="ca-ES" sz="1400" u="none" strike="noStrike">
                          <a:effectLst/>
                        </a:rPr>
                        <a:t>PÉRDIDAS POR RECIBOS INCOBRABLES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500,00 €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968,11 €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468,11 €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91124067"/>
                  </a:ext>
                </a:extLst>
              </a:tr>
              <a:tr h="216199">
                <a:tc>
                  <a:txBody>
                    <a:bodyPr/>
                    <a:lstStyle/>
                    <a:p>
                      <a:pPr algn="r" fontAlgn="b"/>
                      <a:r>
                        <a:rPr lang="ca-ES" sz="1400" u="none" strike="noStrike">
                          <a:effectLst/>
                        </a:rPr>
                        <a:t>GASTOS RELACIONES EXTERNAS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4.750,00 €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3.852,88 €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-897,12 €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72335213"/>
                  </a:ext>
                </a:extLst>
              </a:tr>
              <a:tr h="216199">
                <a:tc>
                  <a:txBody>
                    <a:bodyPr/>
                    <a:lstStyle/>
                    <a:p>
                      <a:pPr algn="r" fontAlgn="b"/>
                      <a:r>
                        <a:rPr lang="ca-ES" sz="1400" u="none" strike="noStrike">
                          <a:effectLst/>
                        </a:rPr>
                        <a:t>GASTOS RELACIONES INTERNAS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1.410,00 €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1.012,69 €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dirty="0">
                          <a:effectLst/>
                        </a:rPr>
                        <a:t>-397,31 €</a:t>
                      </a:r>
                      <a:endParaRPr lang="ca-E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9218189"/>
                  </a:ext>
                </a:extLst>
              </a:tr>
              <a:tr h="216199">
                <a:tc>
                  <a:txBody>
                    <a:bodyPr/>
                    <a:lstStyle/>
                    <a:p>
                      <a:pPr algn="r" fontAlgn="b"/>
                      <a:r>
                        <a:rPr lang="ca-ES" sz="1400" u="none" strike="noStrike">
                          <a:effectLst/>
                        </a:rPr>
                        <a:t>GASTOS ENCUENTROS MOVIMIENTO</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27.230,00 €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21.147,97 €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-6.082,03 €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4684973"/>
                  </a:ext>
                </a:extLst>
              </a:tr>
              <a:tr h="216199">
                <a:tc>
                  <a:txBody>
                    <a:bodyPr/>
                    <a:lstStyle/>
                    <a:p>
                      <a:pPr algn="r" fontAlgn="b"/>
                      <a:r>
                        <a:rPr lang="ca-ES" sz="1400" u="none" strike="noStrike">
                          <a:effectLst/>
                        </a:rPr>
                        <a:t>GASTOS ZONAS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950,00 €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117,92 €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-832,08 €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9729697"/>
                  </a:ext>
                </a:extLst>
              </a:tr>
              <a:tr h="216199">
                <a:tc>
                  <a:txBody>
                    <a:bodyPr/>
                    <a:lstStyle/>
                    <a:p>
                      <a:pPr algn="r" fontAlgn="b"/>
                      <a:r>
                        <a:rPr lang="ca-ES" sz="1400" u="none" strike="noStrike">
                          <a:effectLst/>
                        </a:rPr>
                        <a:t>APORTACIÓN SOLIDARIA</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1.050,00 €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250,00 €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33566879"/>
                  </a:ext>
                </a:extLst>
              </a:tr>
              <a:tr h="216199">
                <a:tc>
                  <a:txBody>
                    <a:bodyPr/>
                    <a:lstStyle/>
                    <a:p>
                      <a:pPr algn="r" fontAlgn="b"/>
                      <a:r>
                        <a:rPr lang="ca-ES" sz="1400" u="none" strike="noStrike">
                          <a:effectLst/>
                        </a:rPr>
                        <a:t>AMORTIZACIONES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906,38 €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930,31 €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23,93 €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5432435"/>
                  </a:ext>
                </a:extLst>
              </a:tr>
              <a:tr h="216199">
                <a:tc>
                  <a:txBody>
                    <a:bodyPr/>
                    <a:lstStyle/>
                    <a:p>
                      <a:pPr algn="r" fontAlgn="b"/>
                      <a:r>
                        <a:rPr lang="ca-ES" sz="1400" u="none" strike="noStrike">
                          <a:effectLst/>
                        </a:rPr>
                        <a:t>FONDOS DIVERSOS</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3.300,00 €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3.300,00 €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0,00 €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79750686"/>
                  </a:ext>
                </a:extLst>
              </a:tr>
              <a:tr h="216199">
                <a:tc>
                  <a:txBody>
                    <a:bodyPr/>
                    <a:lstStyle/>
                    <a:p>
                      <a:pPr algn="ctr" fontAlgn="b"/>
                      <a:r>
                        <a:rPr lang="ca-ES" sz="1400" u="none" strike="noStrike" dirty="0">
                          <a:effectLst/>
                        </a:rPr>
                        <a:t>TOTAL SALIDAS</a:t>
                      </a:r>
                      <a:endParaRPr lang="ca-E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142.328,89 €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136.808,89 €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dirty="0">
                          <a:effectLst/>
                        </a:rPr>
                        <a:t>-5.520,00 €</a:t>
                      </a:r>
                      <a:endParaRPr lang="ca-E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559209"/>
                  </a:ext>
                </a:extLst>
              </a:tr>
            </a:tbl>
          </a:graphicData>
        </a:graphic>
      </p:graphicFrame>
      <p:graphicFrame>
        <p:nvGraphicFramePr>
          <p:cNvPr id="13" name="Object 12">
            <a:extLst>
              <a:ext uri="{FF2B5EF4-FFF2-40B4-BE49-F238E27FC236}">
                <a16:creationId xmlns:a16="http://schemas.microsoft.com/office/drawing/2014/main" id="{E8B18FC3-F238-9A7A-DE5C-3ABC5A2A4C5A}"/>
              </a:ext>
            </a:extLst>
          </p:cNvPr>
          <p:cNvGraphicFramePr>
            <a:graphicFrameLocks noChangeAspect="1"/>
          </p:cNvGraphicFramePr>
          <p:nvPr>
            <p:extLst>
              <p:ext uri="{D42A27DB-BD31-4B8C-83A1-F6EECF244321}">
                <p14:modId xmlns:p14="http://schemas.microsoft.com/office/powerpoint/2010/main" val="2316790540"/>
              </p:ext>
            </p:extLst>
          </p:nvPr>
        </p:nvGraphicFramePr>
        <p:xfrm>
          <a:off x="2427552" y="6422495"/>
          <a:ext cx="7980364" cy="253916"/>
        </p:xfrm>
        <a:graphic>
          <a:graphicData uri="http://schemas.openxmlformats.org/presentationml/2006/ole">
            <mc:AlternateContent xmlns:mc="http://schemas.openxmlformats.org/markup-compatibility/2006">
              <mc:Choice xmlns:v="urn:schemas-microsoft-com:vml" Requires="v">
                <p:oleObj name="Worksheet" r:id="rId3" imgW="10191822" imgH="323964" progId="Excel.Sheet.12">
                  <p:embed/>
                </p:oleObj>
              </mc:Choice>
              <mc:Fallback>
                <p:oleObj name="Worksheet" r:id="rId3" imgW="10191822" imgH="323964" progId="Excel.Sheet.12">
                  <p:embed/>
                  <p:pic>
                    <p:nvPicPr>
                      <p:cNvPr id="0" name=""/>
                      <p:cNvPicPr/>
                      <p:nvPr/>
                    </p:nvPicPr>
                    <p:blipFill>
                      <a:blip r:embed="rId4"/>
                      <a:stretch>
                        <a:fillRect/>
                      </a:stretch>
                    </p:blipFill>
                    <p:spPr>
                      <a:xfrm>
                        <a:off x="2427552" y="6422495"/>
                        <a:ext cx="7980364" cy="253916"/>
                      </a:xfrm>
                      <a:prstGeom prst="rect">
                        <a:avLst/>
                      </a:prstGeom>
                    </p:spPr>
                  </p:pic>
                </p:oleObj>
              </mc:Fallback>
            </mc:AlternateContent>
          </a:graphicData>
        </a:graphic>
      </p:graphicFrame>
    </p:spTree>
    <p:extLst>
      <p:ext uri="{BB962C8B-B14F-4D97-AF65-F5344CB8AC3E}">
        <p14:creationId xmlns:p14="http://schemas.microsoft.com/office/powerpoint/2010/main" val="1618462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35560" y="642918"/>
            <a:ext cx="7560840" cy="2055596"/>
          </a:xfrm>
        </p:spPr>
        <p:txBody>
          <a:bodyPr>
            <a:normAutofit fontScale="90000"/>
          </a:bodyPr>
          <a:lstStyle/>
          <a:p>
            <a:pPr lvl="0"/>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endParaRPr lang="es-ES" noProof="0" dirty="0"/>
          </a:p>
        </p:txBody>
      </p:sp>
      <p:sp>
        <p:nvSpPr>
          <p:cNvPr id="6" name="1 Título">
            <a:extLst>
              <a:ext uri="{FF2B5EF4-FFF2-40B4-BE49-F238E27FC236}">
                <a16:creationId xmlns:a16="http://schemas.microsoft.com/office/drawing/2014/main" id="{7D2C759C-1654-47DF-8025-9270FA32EE02}"/>
              </a:ext>
            </a:extLst>
          </p:cNvPr>
          <p:cNvSpPr txBox="1">
            <a:spLocks/>
          </p:cNvSpPr>
          <p:nvPr/>
        </p:nvSpPr>
        <p:spPr>
          <a:xfrm>
            <a:off x="3143672" y="476672"/>
            <a:ext cx="6912767" cy="602162"/>
          </a:xfrm>
          <a:prstGeom prst="rect">
            <a:avLst/>
          </a:prstGeom>
        </p:spPr>
        <p:txBody>
          <a:bodyPr vert="horz" anchor="b">
            <a:normAutofit fontScale="25000" lnSpcReduction="20000"/>
          </a:bodyPr>
          <a:lstStyle>
            <a:lvl1pPr algn="ctr" rtl="0" eaLnBrk="1" latinLnBrk="0" hangingPunct="1">
              <a:spcBef>
                <a:spcPct val="0"/>
              </a:spcBef>
              <a:buNone/>
              <a:defRPr kumimoji="0" sz="4200" kern="1200">
                <a:solidFill>
                  <a:schemeClr val="accent1"/>
                </a:solidFill>
                <a:latin typeface="+mj-lt"/>
                <a:ea typeface="+mj-ea"/>
                <a:cs typeface="+mj-cs"/>
              </a:defRPr>
            </a:lvl1pPr>
          </a:lstStyle>
          <a:p>
            <a:br>
              <a:rPr lang="es-ES" sz="4400" b="1" noProof="0" dirty="0">
                <a:solidFill>
                  <a:schemeClr val="tx1"/>
                </a:solidFill>
                <a:latin typeface="Calibri" pitchFamily="34" charset="0"/>
                <a:ea typeface="Times New Roman" pitchFamily="18" charset="0"/>
                <a:cs typeface="Times New Roman" pitchFamily="18" charset="0"/>
              </a:rPr>
            </a:br>
            <a:br>
              <a:rPr lang="es-ES" sz="4400" b="1" noProof="0" dirty="0">
                <a:solidFill>
                  <a:schemeClr val="tx1"/>
                </a:solidFill>
                <a:latin typeface="Calibri" pitchFamily="34" charset="0"/>
                <a:ea typeface="Times New Roman" pitchFamily="18" charset="0"/>
                <a:cs typeface="Times New Roman" pitchFamily="18" charset="0"/>
              </a:rPr>
            </a:br>
            <a:endParaRPr lang="es-ES" noProof="0" dirty="0"/>
          </a:p>
        </p:txBody>
      </p:sp>
      <p:sp>
        <p:nvSpPr>
          <p:cNvPr id="5" name="1 Título">
            <a:extLst>
              <a:ext uri="{FF2B5EF4-FFF2-40B4-BE49-F238E27FC236}">
                <a16:creationId xmlns:a16="http://schemas.microsoft.com/office/drawing/2014/main" id="{EF28ABE5-172B-A08D-9838-8B57D181DEFF}"/>
              </a:ext>
            </a:extLst>
          </p:cNvPr>
          <p:cNvSpPr txBox="1">
            <a:spLocks/>
          </p:cNvSpPr>
          <p:nvPr/>
        </p:nvSpPr>
        <p:spPr>
          <a:xfrm>
            <a:off x="3053284" y="445273"/>
            <a:ext cx="7036921" cy="1030755"/>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s-ES" sz="4400" b="1" noProof="0" dirty="0">
                <a:latin typeface="Calibri" pitchFamily="34" charset="0"/>
                <a:ea typeface="Times New Roman" pitchFamily="18" charset="0"/>
                <a:cs typeface="Times New Roman" pitchFamily="18" charset="0"/>
              </a:rPr>
            </a:br>
            <a:br>
              <a:rPr lang="es-ES" sz="17600" b="1" noProof="0" dirty="0">
                <a:latin typeface="Calibri" pitchFamily="34" charset="0"/>
                <a:ea typeface="Times New Roman" pitchFamily="18" charset="0"/>
                <a:cs typeface="Times New Roman" pitchFamily="18" charset="0"/>
              </a:rPr>
            </a:br>
            <a:r>
              <a:rPr lang="es-ES" sz="17600" b="1" noProof="0" dirty="0">
                <a:latin typeface="Calibri" pitchFamily="34" charset="0"/>
                <a:ea typeface="Times New Roman" pitchFamily="18" charset="0"/>
                <a:cs typeface="Times New Roman" pitchFamily="18" charset="0"/>
              </a:rPr>
              <a:t>RESUMEN</a:t>
            </a:r>
            <a:br>
              <a:rPr lang="es-ES" sz="12800" b="1" noProof="0" dirty="0">
                <a:latin typeface="Calibri" pitchFamily="34" charset="0"/>
                <a:ea typeface="Times New Roman" pitchFamily="18" charset="0"/>
                <a:cs typeface="Times New Roman" pitchFamily="18" charset="0"/>
              </a:rPr>
            </a:br>
            <a:endParaRPr lang="es-ES" sz="12800" noProof="0" dirty="0"/>
          </a:p>
        </p:txBody>
      </p:sp>
      <p:pic>
        <p:nvPicPr>
          <p:cNvPr id="3074" name="Picture 2" descr="AccióCatòlicaObrera (@ACOcat) / X">
            <a:extLst>
              <a:ext uri="{FF2B5EF4-FFF2-40B4-BE49-F238E27FC236}">
                <a16:creationId xmlns:a16="http://schemas.microsoft.com/office/drawing/2014/main" id="{1A5947A1-F46E-19C8-3614-E093D157FC9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533" b="18843"/>
          <a:stretch/>
        </p:blipFill>
        <p:spPr bwMode="auto">
          <a:xfrm>
            <a:off x="367979" y="300903"/>
            <a:ext cx="1820333" cy="103075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a:extLst>
              <a:ext uri="{FF2B5EF4-FFF2-40B4-BE49-F238E27FC236}">
                <a16:creationId xmlns:a16="http://schemas.microsoft.com/office/drawing/2014/main" id="{5273BBE3-6A5D-DA01-6E0C-A43D8EFC1F55}"/>
              </a:ext>
            </a:extLst>
          </p:cNvPr>
          <p:cNvGraphicFramePr>
            <a:graphicFrameLocks noGrp="1"/>
          </p:cNvGraphicFramePr>
          <p:nvPr>
            <p:extLst>
              <p:ext uri="{D42A27DB-BD31-4B8C-83A1-F6EECF244321}">
                <p14:modId xmlns:p14="http://schemas.microsoft.com/office/powerpoint/2010/main" val="4075061433"/>
              </p:ext>
            </p:extLst>
          </p:nvPr>
        </p:nvGraphicFramePr>
        <p:xfrm>
          <a:off x="984250" y="1331303"/>
          <a:ext cx="10223500" cy="3457575"/>
        </p:xfrm>
        <a:graphic>
          <a:graphicData uri="http://schemas.openxmlformats.org/drawingml/2006/table">
            <a:tbl>
              <a:tblPr>
                <a:tableStyleId>{5C22544A-7EE6-4342-B048-85BDC9FD1C3A}</a:tableStyleId>
              </a:tblPr>
              <a:tblGrid>
                <a:gridCol w="2640780">
                  <a:extLst>
                    <a:ext uri="{9D8B030D-6E8A-4147-A177-3AD203B41FA5}">
                      <a16:colId xmlns:a16="http://schemas.microsoft.com/office/drawing/2014/main" val="3325777300"/>
                    </a:ext>
                  </a:extLst>
                </a:gridCol>
                <a:gridCol w="2831221">
                  <a:extLst>
                    <a:ext uri="{9D8B030D-6E8A-4147-A177-3AD203B41FA5}">
                      <a16:colId xmlns:a16="http://schemas.microsoft.com/office/drawing/2014/main" val="1590362882"/>
                    </a:ext>
                  </a:extLst>
                </a:gridCol>
                <a:gridCol w="2542385">
                  <a:extLst>
                    <a:ext uri="{9D8B030D-6E8A-4147-A177-3AD203B41FA5}">
                      <a16:colId xmlns:a16="http://schemas.microsoft.com/office/drawing/2014/main" val="1769514868"/>
                    </a:ext>
                  </a:extLst>
                </a:gridCol>
                <a:gridCol w="2209114">
                  <a:extLst>
                    <a:ext uri="{9D8B030D-6E8A-4147-A177-3AD203B41FA5}">
                      <a16:colId xmlns:a16="http://schemas.microsoft.com/office/drawing/2014/main" val="486966665"/>
                    </a:ext>
                  </a:extLst>
                </a:gridCol>
              </a:tblGrid>
              <a:tr h="828675">
                <a:tc>
                  <a:txBody>
                    <a:bodyPr/>
                    <a:lstStyle/>
                    <a:p>
                      <a:pPr algn="l" fontAlgn="b"/>
                      <a:endParaRPr lang="ca-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dirty="0">
                          <a:effectLst/>
                        </a:rPr>
                        <a:t>PRESUPUESTO 2024</a:t>
                      </a:r>
                      <a:endParaRPr lang="ca-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a:effectLst/>
                        </a:rPr>
                        <a:t>CIERRE CUENTAS 2024</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a-ES" sz="1400" u="none" strike="noStrike" dirty="0">
                          <a:effectLst/>
                        </a:rPr>
                        <a:t>DIFERENCIA</a:t>
                      </a:r>
                      <a:endParaRPr lang="ca-E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2412320"/>
                  </a:ext>
                </a:extLst>
              </a:tr>
              <a:tr h="638175">
                <a:tc>
                  <a:txBody>
                    <a:bodyPr/>
                    <a:lstStyle/>
                    <a:p>
                      <a:pPr algn="l" fontAlgn="b"/>
                      <a:r>
                        <a:rPr lang="ca-ES" sz="1400" u="none" strike="noStrike">
                          <a:effectLst/>
                        </a:rPr>
                        <a:t>TOTAL ENTRADAS</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133.500,00 €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137.010,61 €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3.510,61 €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1866526"/>
                  </a:ext>
                </a:extLst>
              </a:tr>
              <a:tr h="514350">
                <a:tc>
                  <a:txBody>
                    <a:bodyPr/>
                    <a:lstStyle/>
                    <a:p>
                      <a:pPr algn="l" fontAlgn="b"/>
                      <a:r>
                        <a:rPr lang="ca-ES" sz="1400" u="none" strike="noStrike" dirty="0">
                          <a:effectLst/>
                        </a:rPr>
                        <a:t>TOTAL SALIDAS</a:t>
                      </a:r>
                      <a:endParaRPr lang="ca-E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142.328,89 €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136.808,89 €</a:t>
                      </a:r>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-5.520,00 €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0231996"/>
                  </a:ext>
                </a:extLst>
              </a:tr>
              <a:tr h="495300">
                <a:tc>
                  <a:txBody>
                    <a:bodyPr/>
                    <a:lstStyle/>
                    <a:p>
                      <a:pPr algn="l" fontAlgn="b"/>
                      <a:r>
                        <a:rPr lang="ca-ES" sz="1400" u="none" strike="noStrike">
                          <a:effectLst/>
                        </a:rPr>
                        <a:t>RESULTADO</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-8.828,89 €</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201,72 €</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400" u="none" strike="noStrike">
                          <a:effectLst/>
                        </a:rPr>
                        <a:t>9.030,61 €</a:t>
                      </a:r>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71337720"/>
                  </a:ext>
                </a:extLst>
              </a:tr>
              <a:tr h="238125">
                <a:tc>
                  <a:txBody>
                    <a:bodyPr/>
                    <a:lstStyle/>
                    <a:p>
                      <a:pPr algn="l" fontAlgn="b"/>
                      <a:endParaRPr lang="ca-ES" sz="1400" b="1" i="0" u="none" strike="noStrike" dirty="0">
                        <a:solidFill>
                          <a:srgbClr val="000000"/>
                        </a:solidFill>
                        <a:effectLst/>
                        <a:latin typeface="Calibri" panose="020F0502020204030204" pitchFamily="34" charset="0"/>
                      </a:endParaRPr>
                    </a:p>
                  </a:txBody>
                  <a:tcPr marL="9525" marR="9525" marT="9525" marB="0" anchor="b"/>
                </a:tc>
                <a:tc rowSpan="2">
                  <a:txBody>
                    <a:bodyPr/>
                    <a:lstStyle/>
                    <a:p>
                      <a:pPr algn="ctr" fontAlgn="b"/>
                      <a:r>
                        <a:rPr lang="es-ES" sz="1400" u="none" strike="noStrike" dirty="0">
                          <a:effectLst/>
                        </a:rPr>
                        <a:t>Déficit a compensar con aplicación reserva ACO</a:t>
                      </a:r>
                      <a:endParaRPr lang="es-E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43155872"/>
                  </a:ext>
                </a:extLst>
              </a:tr>
              <a:tr h="247650">
                <a:tc>
                  <a:txBody>
                    <a:bodyPr/>
                    <a:lstStyle/>
                    <a:p>
                      <a:pPr algn="l" fontAlgn="b"/>
                      <a:endParaRPr lang="ca-ES" sz="1400" b="1" i="0" u="none" strike="noStrike" dirty="0">
                        <a:solidFill>
                          <a:srgbClr val="000000"/>
                        </a:solidFill>
                        <a:effectLst/>
                        <a:latin typeface="Calibri" panose="020F0502020204030204" pitchFamily="34" charset="0"/>
                      </a:endParaRPr>
                    </a:p>
                  </a:txBody>
                  <a:tcPr marL="9525" marR="9525" marT="9525" marB="0" anchor="b"/>
                </a:tc>
                <a:tc vMerge="1">
                  <a:txBody>
                    <a:bodyPr/>
                    <a:lstStyle/>
                    <a:p>
                      <a:endParaRPr lang="ca-ES"/>
                    </a:p>
                  </a:txBody>
                  <a:tcPr/>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98243407"/>
                  </a:ext>
                </a:extLst>
              </a:tr>
              <a:tr h="247650">
                <a:tc>
                  <a:txBody>
                    <a:bodyPr/>
                    <a:lstStyle/>
                    <a:p>
                      <a:pPr algn="l" fontAlgn="b"/>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97388173"/>
                  </a:ext>
                </a:extLst>
              </a:tr>
              <a:tr h="247650">
                <a:tc gridSpan="2">
                  <a:txBody>
                    <a:bodyPr/>
                    <a:lstStyle/>
                    <a:p>
                      <a:pPr algn="l" fontAlgn="b"/>
                      <a:r>
                        <a:rPr lang="ca-ES" sz="1400" u="none" strike="noStrike" dirty="0">
                          <a:effectLst/>
                        </a:rPr>
                        <a:t>EFECTO ENCUENTROS MOVIMIENTO</a:t>
                      </a:r>
                      <a:endParaRPr lang="ca-ES" sz="14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a-ES"/>
                    </a:p>
                  </a:txBody>
                  <a:tcPr/>
                </a:tc>
                <a:tc>
                  <a:txBody>
                    <a:bodyPr/>
                    <a:lstStyle/>
                    <a:p>
                      <a:pPr algn="r" fontAlgn="b"/>
                      <a:r>
                        <a:rPr lang="ca-ES" sz="1400" u="none" strike="noStrike">
                          <a:effectLst/>
                        </a:rPr>
                        <a:t>3.525,38 €</a:t>
                      </a:r>
                      <a:endParaRPr lang="ca-ES" sz="1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a-ES" sz="1400" u="none" strike="noStrike" dirty="0">
                          <a:effectLst/>
                        </a:rPr>
                        <a:t> </a:t>
                      </a:r>
                      <a:endParaRPr lang="ca-E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07000596"/>
                  </a:ext>
                </a:extLst>
              </a:tr>
            </a:tbl>
          </a:graphicData>
        </a:graphic>
      </p:graphicFrame>
      <p:sp>
        <p:nvSpPr>
          <p:cNvPr id="8" name="TextBox 7">
            <a:extLst>
              <a:ext uri="{FF2B5EF4-FFF2-40B4-BE49-F238E27FC236}">
                <a16:creationId xmlns:a16="http://schemas.microsoft.com/office/drawing/2014/main" id="{B3EDDA74-A66C-D888-7DF5-0D3DB2036D81}"/>
              </a:ext>
            </a:extLst>
          </p:cNvPr>
          <p:cNvSpPr txBox="1"/>
          <p:nvPr/>
        </p:nvSpPr>
        <p:spPr>
          <a:xfrm>
            <a:off x="836083" y="5079769"/>
            <a:ext cx="10519833" cy="1323439"/>
          </a:xfrm>
          <a:prstGeom prst="rect">
            <a:avLst/>
          </a:prstGeom>
          <a:noFill/>
        </p:spPr>
        <p:txBody>
          <a:bodyPr wrap="square">
            <a:spAutoFit/>
          </a:bodyPr>
          <a:lstStyle/>
          <a:p>
            <a:pPr algn="just"/>
            <a:r>
              <a:rPr lang="es-ES" sz="1600" kern="100" noProof="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 resultado real final presenta un superávit de 201,72€. Este resultado es consecuencia principalmente de las subvenciones recibidas de importe superior al que se había presupuestado (Obispado BCN + 3.000€ y Generalitat + 8.250€). En el presupuesto inicial se preveía un déficit de -8.828,89€ y se contemplaba cubrir aplicando una parte de la subvención extraordinaria recibida en 2023. Se propone no aplicar y poder reservar el importe para los presupuestos de los ejercicios siguientes. </a:t>
            </a:r>
            <a:endParaRPr lang="es-ES" sz="1600" noProof="0" dirty="0"/>
          </a:p>
        </p:txBody>
      </p:sp>
    </p:spTree>
    <p:extLst>
      <p:ext uri="{BB962C8B-B14F-4D97-AF65-F5344CB8AC3E}">
        <p14:creationId xmlns:p14="http://schemas.microsoft.com/office/powerpoint/2010/main" val="253462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320F0-EA99-A9D2-6A33-83DF290B8709}"/>
            </a:ext>
          </a:extLst>
        </p:cNvPr>
        <p:cNvGrpSpPr/>
        <p:nvPr/>
      </p:nvGrpSpPr>
      <p:grpSpPr>
        <a:xfrm>
          <a:off x="0" y="0"/>
          <a:ext cx="0" cy="0"/>
          <a:chOff x="0" y="0"/>
          <a:chExt cx="0" cy="0"/>
        </a:xfrm>
      </p:grpSpPr>
      <p:sp>
        <p:nvSpPr>
          <p:cNvPr id="2" name="1 Título">
            <a:extLst>
              <a:ext uri="{FF2B5EF4-FFF2-40B4-BE49-F238E27FC236}">
                <a16:creationId xmlns:a16="http://schemas.microsoft.com/office/drawing/2014/main" id="{AFF13563-6F33-0F9E-2CC8-E5F787FDA361}"/>
              </a:ext>
            </a:extLst>
          </p:cNvPr>
          <p:cNvSpPr>
            <a:spLocks noGrp="1"/>
          </p:cNvSpPr>
          <p:nvPr>
            <p:ph type="ctrTitle"/>
          </p:nvPr>
        </p:nvSpPr>
        <p:spPr>
          <a:xfrm>
            <a:off x="2135560" y="642918"/>
            <a:ext cx="7560840" cy="2055596"/>
          </a:xfrm>
        </p:spPr>
        <p:txBody>
          <a:bodyPr>
            <a:normAutofit fontScale="90000"/>
          </a:bodyPr>
          <a:lstStyle/>
          <a:p>
            <a:pPr lvl="0"/>
            <a:r>
              <a:rPr lang="es-ES" sz="4400" b="1" noProof="0" dirty="0">
                <a:latin typeface="Calibri" pitchFamily="34" charset="0"/>
                <a:ea typeface="Times New Roman" pitchFamily="18" charset="0"/>
                <a:cs typeface="Times New Roman" pitchFamily="18" charset="0"/>
              </a:rPr>
              <a:t> </a:t>
            </a:r>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br>
              <a:rPr lang="es-ES" sz="4400" b="1" noProof="0" dirty="0">
                <a:latin typeface="Calibri" pitchFamily="34" charset="0"/>
                <a:ea typeface="Times New Roman" pitchFamily="18" charset="0"/>
                <a:cs typeface="Times New Roman" pitchFamily="18" charset="0"/>
              </a:rPr>
            </a:br>
            <a:endParaRPr lang="es-ES" noProof="0" dirty="0"/>
          </a:p>
        </p:txBody>
      </p:sp>
      <p:sp>
        <p:nvSpPr>
          <p:cNvPr id="6" name="1 Título">
            <a:extLst>
              <a:ext uri="{FF2B5EF4-FFF2-40B4-BE49-F238E27FC236}">
                <a16:creationId xmlns:a16="http://schemas.microsoft.com/office/drawing/2014/main" id="{DFF8C4CE-C6F7-4A77-8042-36BAAD3F3849}"/>
              </a:ext>
            </a:extLst>
          </p:cNvPr>
          <p:cNvSpPr txBox="1">
            <a:spLocks/>
          </p:cNvSpPr>
          <p:nvPr/>
        </p:nvSpPr>
        <p:spPr>
          <a:xfrm>
            <a:off x="3143672" y="476672"/>
            <a:ext cx="6912767" cy="602162"/>
          </a:xfrm>
          <a:prstGeom prst="rect">
            <a:avLst/>
          </a:prstGeom>
        </p:spPr>
        <p:txBody>
          <a:bodyPr vert="horz" anchor="b">
            <a:normAutofit fontScale="25000" lnSpcReduction="20000"/>
          </a:bodyPr>
          <a:lstStyle>
            <a:lvl1pPr algn="ctr" rtl="0" eaLnBrk="1" latinLnBrk="0" hangingPunct="1">
              <a:spcBef>
                <a:spcPct val="0"/>
              </a:spcBef>
              <a:buNone/>
              <a:defRPr kumimoji="0" sz="4200" kern="1200">
                <a:solidFill>
                  <a:schemeClr val="accent1"/>
                </a:solidFill>
                <a:latin typeface="+mj-lt"/>
                <a:ea typeface="+mj-ea"/>
                <a:cs typeface="+mj-cs"/>
              </a:defRPr>
            </a:lvl1pPr>
          </a:lstStyle>
          <a:p>
            <a:br>
              <a:rPr lang="es-ES" sz="4400" b="1" noProof="0" dirty="0">
                <a:solidFill>
                  <a:schemeClr val="tx1"/>
                </a:solidFill>
                <a:latin typeface="Calibri" pitchFamily="34" charset="0"/>
                <a:ea typeface="Times New Roman" pitchFamily="18" charset="0"/>
                <a:cs typeface="Times New Roman" pitchFamily="18" charset="0"/>
              </a:rPr>
            </a:br>
            <a:br>
              <a:rPr lang="es-ES" sz="4400" b="1" noProof="0" dirty="0">
                <a:solidFill>
                  <a:schemeClr val="tx1"/>
                </a:solidFill>
                <a:latin typeface="Calibri" pitchFamily="34" charset="0"/>
                <a:ea typeface="Times New Roman" pitchFamily="18" charset="0"/>
                <a:cs typeface="Times New Roman" pitchFamily="18" charset="0"/>
              </a:rPr>
            </a:br>
            <a:endParaRPr lang="es-ES" noProof="0" dirty="0"/>
          </a:p>
        </p:txBody>
      </p:sp>
      <p:sp>
        <p:nvSpPr>
          <p:cNvPr id="5" name="1 Título">
            <a:extLst>
              <a:ext uri="{FF2B5EF4-FFF2-40B4-BE49-F238E27FC236}">
                <a16:creationId xmlns:a16="http://schemas.microsoft.com/office/drawing/2014/main" id="{16FF6044-C23A-8F25-6530-1EC60AD34380}"/>
              </a:ext>
            </a:extLst>
          </p:cNvPr>
          <p:cNvSpPr txBox="1">
            <a:spLocks/>
          </p:cNvSpPr>
          <p:nvPr/>
        </p:nvSpPr>
        <p:spPr>
          <a:xfrm>
            <a:off x="2853267" y="711200"/>
            <a:ext cx="8686799" cy="1600200"/>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s-ES" sz="4400" b="1" noProof="0" dirty="0">
                <a:latin typeface="Calibri" pitchFamily="34" charset="0"/>
                <a:ea typeface="Times New Roman" pitchFamily="18" charset="0"/>
                <a:cs typeface="Times New Roman" pitchFamily="18" charset="0"/>
              </a:rPr>
            </a:br>
            <a:br>
              <a:rPr lang="es-ES" sz="17600" b="1" noProof="0" dirty="0">
                <a:latin typeface="Calibri" pitchFamily="34" charset="0"/>
                <a:ea typeface="Times New Roman" pitchFamily="18" charset="0"/>
                <a:cs typeface="Times New Roman" pitchFamily="18" charset="0"/>
              </a:rPr>
            </a:br>
            <a:r>
              <a:rPr lang="es-ES" sz="17600" b="1" noProof="0" dirty="0">
                <a:latin typeface="Calibri" pitchFamily="34" charset="0"/>
                <a:ea typeface="Times New Roman" pitchFamily="18" charset="0"/>
                <a:cs typeface="Times New Roman" pitchFamily="18" charset="0"/>
              </a:rPr>
              <a:t>PORCENTAJES % CIERRE 2024</a:t>
            </a:r>
          </a:p>
          <a:p>
            <a:endParaRPr lang="es-ES" sz="17600" b="1" noProof="0" dirty="0">
              <a:latin typeface="Calibri" pitchFamily="34" charset="0"/>
              <a:ea typeface="Times New Roman" pitchFamily="18" charset="0"/>
              <a:cs typeface="Times New Roman" pitchFamily="18" charset="0"/>
            </a:endParaRPr>
          </a:p>
          <a:p>
            <a:br>
              <a:rPr lang="es-ES" sz="12800" b="1" noProof="0" dirty="0">
                <a:latin typeface="Calibri" pitchFamily="34" charset="0"/>
                <a:ea typeface="Times New Roman" pitchFamily="18" charset="0"/>
                <a:cs typeface="Times New Roman" pitchFamily="18" charset="0"/>
              </a:rPr>
            </a:br>
            <a:endParaRPr lang="es-ES" sz="12800" noProof="0" dirty="0"/>
          </a:p>
        </p:txBody>
      </p:sp>
      <p:pic>
        <p:nvPicPr>
          <p:cNvPr id="4098" name="Picture 2" descr="AccióCatòlicaObrera (@ACOcat) / X">
            <a:extLst>
              <a:ext uri="{FF2B5EF4-FFF2-40B4-BE49-F238E27FC236}">
                <a16:creationId xmlns:a16="http://schemas.microsoft.com/office/drawing/2014/main" id="{8400C47B-1DCD-BD7A-F7AC-E78A5DFFD4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966" b="17371"/>
          <a:stretch/>
        </p:blipFill>
        <p:spPr bwMode="auto">
          <a:xfrm>
            <a:off x="545420" y="343503"/>
            <a:ext cx="2111129" cy="147066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7D950655-3201-0288-DB36-5EB0A166C181}"/>
              </a:ext>
            </a:extLst>
          </p:cNvPr>
          <p:cNvGraphicFramePr>
            <a:graphicFrameLocks noGrp="1"/>
          </p:cNvGraphicFramePr>
          <p:nvPr>
            <p:extLst>
              <p:ext uri="{D42A27DB-BD31-4B8C-83A1-F6EECF244321}">
                <p14:modId xmlns:p14="http://schemas.microsoft.com/office/powerpoint/2010/main" val="1228204661"/>
              </p:ext>
            </p:extLst>
          </p:nvPr>
        </p:nvGraphicFramePr>
        <p:xfrm>
          <a:off x="3828135" y="1600199"/>
          <a:ext cx="6737061" cy="4781129"/>
        </p:xfrm>
        <a:graphic>
          <a:graphicData uri="http://schemas.openxmlformats.org/drawingml/2006/table">
            <a:tbl>
              <a:tblPr>
                <a:tableStyleId>{5C22544A-7EE6-4342-B048-85BDC9FD1C3A}</a:tableStyleId>
              </a:tblPr>
              <a:tblGrid>
                <a:gridCol w="3842495">
                  <a:extLst>
                    <a:ext uri="{9D8B030D-6E8A-4147-A177-3AD203B41FA5}">
                      <a16:colId xmlns:a16="http://schemas.microsoft.com/office/drawing/2014/main" val="4053440195"/>
                    </a:ext>
                  </a:extLst>
                </a:gridCol>
                <a:gridCol w="1828147">
                  <a:extLst>
                    <a:ext uri="{9D8B030D-6E8A-4147-A177-3AD203B41FA5}">
                      <a16:colId xmlns:a16="http://schemas.microsoft.com/office/drawing/2014/main" val="2393626914"/>
                    </a:ext>
                  </a:extLst>
                </a:gridCol>
                <a:gridCol w="1066419">
                  <a:extLst>
                    <a:ext uri="{9D8B030D-6E8A-4147-A177-3AD203B41FA5}">
                      <a16:colId xmlns:a16="http://schemas.microsoft.com/office/drawing/2014/main" val="3231629607"/>
                    </a:ext>
                  </a:extLst>
                </a:gridCol>
              </a:tblGrid>
              <a:tr h="736404">
                <a:tc>
                  <a:txBody>
                    <a:bodyPr/>
                    <a:lstStyle/>
                    <a:p>
                      <a:pPr algn="l" fontAlgn="b"/>
                      <a:r>
                        <a:rPr lang="ca-ES" sz="1600" u="none" strike="noStrike" dirty="0">
                          <a:effectLst/>
                        </a:rPr>
                        <a:t>TOTAL ENTRADAS</a:t>
                      </a:r>
                      <a:endParaRPr lang="ca-E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137.010,61 €</a:t>
                      </a:r>
                      <a:endParaRPr lang="ca-ES"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a-ES" sz="1600" u="none" strike="noStrike">
                          <a:effectLst/>
                        </a:rPr>
                        <a:t>%</a:t>
                      </a:r>
                      <a:endParaRPr lang="ca-ES" sz="16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72186263"/>
                  </a:ext>
                </a:extLst>
              </a:tr>
              <a:tr h="329733">
                <a:tc>
                  <a:txBody>
                    <a:bodyPr/>
                    <a:lstStyle/>
                    <a:p>
                      <a:pPr algn="l" fontAlgn="b"/>
                      <a:r>
                        <a:rPr lang="ca-ES" sz="1600" u="none" strike="noStrike">
                          <a:effectLst/>
                        </a:rPr>
                        <a:t>Cotizaciones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92.850,35 €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67,77%</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68907681"/>
                  </a:ext>
                </a:extLst>
              </a:tr>
              <a:tr h="329733">
                <a:tc>
                  <a:txBody>
                    <a:bodyPr/>
                    <a:lstStyle/>
                    <a:p>
                      <a:pPr algn="l" fontAlgn="b"/>
                      <a:r>
                        <a:rPr lang="ca-ES" sz="1600" u="none" strike="noStrike" dirty="0" err="1">
                          <a:effectLst/>
                        </a:rPr>
                        <a:t>Cotizaciones</a:t>
                      </a:r>
                      <a:r>
                        <a:rPr lang="ca-ES" sz="1600" u="none" strike="noStrike" dirty="0">
                          <a:effectLst/>
                        </a:rPr>
                        <a:t> </a:t>
                      </a:r>
                      <a:r>
                        <a:rPr lang="ca-ES" sz="1600" u="none" strike="noStrike" dirty="0" err="1">
                          <a:effectLst/>
                        </a:rPr>
                        <a:t>extraordinarias</a:t>
                      </a:r>
                      <a:endParaRPr lang="ca-E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24.673,35 €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18,01%</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1830519"/>
                  </a:ext>
                </a:extLst>
              </a:tr>
              <a:tr h="329733">
                <a:tc>
                  <a:txBody>
                    <a:bodyPr/>
                    <a:lstStyle/>
                    <a:p>
                      <a:pPr algn="l" fontAlgn="b"/>
                      <a:r>
                        <a:rPr lang="ca-ES" sz="1600" u="none" strike="noStrike">
                          <a:effectLst/>
                        </a:rPr>
                        <a:t>Subvenciones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18.950,00 €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13,83%</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9428409"/>
                  </a:ext>
                </a:extLst>
              </a:tr>
              <a:tr h="329733">
                <a:tc>
                  <a:txBody>
                    <a:bodyPr/>
                    <a:lstStyle/>
                    <a:p>
                      <a:pPr algn="l" fontAlgn="b"/>
                      <a:r>
                        <a:rPr lang="ca-ES" sz="1600" u="none" strike="noStrike">
                          <a:effectLst/>
                        </a:rPr>
                        <a:t>Resto</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536,91 €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0,39%</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82478754"/>
                  </a:ext>
                </a:extLst>
              </a:tr>
              <a:tr h="329733">
                <a:tc>
                  <a:txBody>
                    <a:bodyPr/>
                    <a:lstStyle/>
                    <a:p>
                      <a:pPr algn="l" fontAlgn="b"/>
                      <a:endParaRPr lang="ca-E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4514304"/>
                  </a:ext>
                </a:extLst>
              </a:tr>
              <a:tr h="747395">
                <a:tc>
                  <a:txBody>
                    <a:bodyPr/>
                    <a:lstStyle/>
                    <a:p>
                      <a:pPr algn="l" fontAlgn="b"/>
                      <a:r>
                        <a:rPr lang="ca-ES" sz="1600" u="none" strike="noStrike" dirty="0">
                          <a:effectLst/>
                        </a:rPr>
                        <a:t>TOTAL SALIDAS</a:t>
                      </a:r>
                      <a:endParaRPr lang="ca-E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dirty="0">
                          <a:effectLst/>
                        </a:rPr>
                        <a:t>136.808,89 €</a:t>
                      </a:r>
                      <a:endParaRPr lang="ca-E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a-ES" sz="1600" u="none" strike="noStrike">
                          <a:effectLst/>
                        </a:rPr>
                        <a:t>%</a:t>
                      </a:r>
                      <a:endParaRPr lang="ca-ES" sz="16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0555969"/>
                  </a:ext>
                </a:extLst>
              </a:tr>
              <a:tr h="329733">
                <a:tc>
                  <a:txBody>
                    <a:bodyPr/>
                    <a:lstStyle/>
                    <a:p>
                      <a:pPr algn="l" fontAlgn="b"/>
                      <a:r>
                        <a:rPr lang="ca-ES" sz="1600" u="none" strike="noStrike">
                          <a:effectLst/>
                        </a:rPr>
                        <a:t>Gastos de personal</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81.090,68 €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59,27%</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86469284"/>
                  </a:ext>
                </a:extLst>
              </a:tr>
              <a:tr h="329733">
                <a:tc>
                  <a:txBody>
                    <a:bodyPr/>
                    <a:lstStyle/>
                    <a:p>
                      <a:pPr algn="l" fontAlgn="b"/>
                      <a:r>
                        <a:rPr lang="ca-ES" sz="1600" u="none" strike="noStrike">
                          <a:effectLst/>
                        </a:rPr>
                        <a:t>Encuentros de movimiento</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21.147,97 €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15,46%</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3391514"/>
                  </a:ext>
                </a:extLst>
              </a:tr>
              <a:tr h="329733">
                <a:tc>
                  <a:txBody>
                    <a:bodyPr/>
                    <a:lstStyle/>
                    <a:p>
                      <a:pPr algn="l" fontAlgn="b"/>
                      <a:r>
                        <a:rPr lang="ca-ES" sz="1600" u="none" strike="noStrike">
                          <a:effectLst/>
                        </a:rPr>
                        <a:t>Relaciones internas + externas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4.865,57 €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3,56%</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78374899"/>
                  </a:ext>
                </a:extLst>
              </a:tr>
              <a:tr h="329733">
                <a:tc>
                  <a:txBody>
                    <a:bodyPr/>
                    <a:lstStyle/>
                    <a:p>
                      <a:pPr algn="l" fontAlgn="b"/>
                      <a:r>
                        <a:rPr lang="ca-ES" sz="1600" u="none" strike="noStrike">
                          <a:effectLst/>
                        </a:rPr>
                        <a:t>Comunicaciones + Administración</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23.088,33 €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16,88%</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83518648"/>
                  </a:ext>
                </a:extLst>
              </a:tr>
              <a:tr h="329733">
                <a:tc>
                  <a:txBody>
                    <a:bodyPr/>
                    <a:lstStyle/>
                    <a:p>
                      <a:pPr algn="l" fontAlgn="b"/>
                      <a:r>
                        <a:rPr lang="ca-ES" sz="1600" u="none" strike="noStrike" dirty="0">
                          <a:effectLst/>
                        </a:rPr>
                        <a:t>Resto</a:t>
                      </a:r>
                      <a:endParaRPr lang="ca-E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6.616,34 €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dirty="0">
                          <a:effectLst/>
                        </a:rPr>
                        <a:t>4,84%</a:t>
                      </a:r>
                      <a:endParaRPr lang="ca-E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25613824"/>
                  </a:ext>
                </a:extLst>
              </a:tr>
            </a:tbl>
          </a:graphicData>
        </a:graphic>
      </p:graphicFrame>
    </p:spTree>
    <p:extLst>
      <p:ext uri="{BB962C8B-B14F-4D97-AF65-F5344CB8AC3E}">
        <p14:creationId xmlns:p14="http://schemas.microsoft.com/office/powerpoint/2010/main" val="68130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a:extLst>
              <a:ext uri="{FF2B5EF4-FFF2-40B4-BE49-F238E27FC236}">
                <a16:creationId xmlns:a16="http://schemas.microsoft.com/office/drawing/2014/main" id="{7D2C759C-1654-47DF-8025-9270FA32EE02}"/>
              </a:ext>
            </a:extLst>
          </p:cNvPr>
          <p:cNvSpPr txBox="1">
            <a:spLocks/>
          </p:cNvSpPr>
          <p:nvPr/>
        </p:nvSpPr>
        <p:spPr>
          <a:xfrm>
            <a:off x="3143672" y="476672"/>
            <a:ext cx="6912767" cy="602162"/>
          </a:xfrm>
          <a:prstGeom prst="rect">
            <a:avLst/>
          </a:prstGeom>
        </p:spPr>
        <p:txBody>
          <a:bodyPr vert="horz" anchor="b">
            <a:normAutofit fontScale="25000" lnSpcReduction="20000"/>
          </a:bodyPr>
          <a:lstStyle>
            <a:lvl1pPr algn="ctr" rtl="0" eaLnBrk="1" latinLnBrk="0" hangingPunct="1">
              <a:spcBef>
                <a:spcPct val="0"/>
              </a:spcBef>
              <a:buNone/>
              <a:defRPr kumimoji="0" sz="4200" kern="1200">
                <a:solidFill>
                  <a:schemeClr val="accent1"/>
                </a:solidFill>
                <a:latin typeface="+mj-lt"/>
                <a:ea typeface="+mj-ea"/>
                <a:cs typeface="+mj-cs"/>
              </a:defRPr>
            </a:lvl1pPr>
          </a:lstStyle>
          <a:p>
            <a:br>
              <a:rPr lang="es-ES" sz="4400" b="1" noProof="0" dirty="0">
                <a:solidFill>
                  <a:schemeClr val="tx1"/>
                </a:solidFill>
                <a:latin typeface="Calibri" pitchFamily="34" charset="0"/>
                <a:ea typeface="Times New Roman" pitchFamily="18" charset="0"/>
                <a:cs typeface="Times New Roman" pitchFamily="18" charset="0"/>
              </a:rPr>
            </a:br>
            <a:br>
              <a:rPr lang="es-ES" sz="4400" b="1" noProof="0" dirty="0">
                <a:solidFill>
                  <a:schemeClr val="tx1"/>
                </a:solidFill>
                <a:latin typeface="Calibri" pitchFamily="34" charset="0"/>
                <a:ea typeface="Times New Roman" pitchFamily="18" charset="0"/>
                <a:cs typeface="Times New Roman" pitchFamily="18" charset="0"/>
              </a:rPr>
            </a:br>
            <a:endParaRPr lang="es-ES" noProof="0" dirty="0"/>
          </a:p>
        </p:txBody>
      </p:sp>
      <p:pic>
        <p:nvPicPr>
          <p:cNvPr id="4098" name="Picture 2" descr="AccióCatòlicaObrera (@ACOcat) / X">
            <a:extLst>
              <a:ext uri="{FF2B5EF4-FFF2-40B4-BE49-F238E27FC236}">
                <a16:creationId xmlns:a16="http://schemas.microsoft.com/office/drawing/2014/main" id="{FA0E4CA0-F783-81AB-1512-6A33440355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2966" b="17371"/>
          <a:stretch/>
        </p:blipFill>
        <p:spPr bwMode="auto">
          <a:xfrm>
            <a:off x="545420" y="343503"/>
            <a:ext cx="2111129" cy="147066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8F591EF7-54EB-59D0-2D54-D2C85C3D006B}"/>
              </a:ext>
            </a:extLst>
          </p:cNvPr>
          <p:cNvSpPr txBox="1"/>
          <p:nvPr/>
        </p:nvSpPr>
        <p:spPr>
          <a:xfrm>
            <a:off x="2656549" y="476672"/>
            <a:ext cx="9245600" cy="1200329"/>
          </a:xfrm>
          <a:prstGeom prst="rect">
            <a:avLst/>
          </a:prstGeom>
          <a:noFill/>
        </p:spPr>
        <p:txBody>
          <a:bodyPr wrap="square">
            <a:spAutoFit/>
          </a:bodyPr>
          <a:lstStyle/>
          <a:p>
            <a:pPr algn="just"/>
            <a:r>
              <a:rPr lang="es-ES" sz="3600" b="1" noProof="0" dirty="0">
                <a:latin typeface="Calibri" pitchFamily="34" charset="0"/>
                <a:ea typeface="Times New Roman" pitchFamily="18" charset="0"/>
                <a:cs typeface="Times New Roman" pitchFamily="18" charset="0"/>
              </a:rPr>
              <a:t>PORCENTAJES % CIERRE 2024 AISLANDO EFECTO COTIZACIONES Y GASTOS ENCUENTROS</a:t>
            </a:r>
          </a:p>
        </p:txBody>
      </p:sp>
      <p:graphicFrame>
        <p:nvGraphicFramePr>
          <p:cNvPr id="14" name="Table 13">
            <a:extLst>
              <a:ext uri="{FF2B5EF4-FFF2-40B4-BE49-F238E27FC236}">
                <a16:creationId xmlns:a16="http://schemas.microsoft.com/office/drawing/2014/main" id="{D341BF3A-2EC0-6F06-2F90-3E1BDA89AC17}"/>
              </a:ext>
            </a:extLst>
          </p:cNvPr>
          <p:cNvGraphicFramePr>
            <a:graphicFrameLocks noGrp="1"/>
          </p:cNvGraphicFramePr>
          <p:nvPr>
            <p:extLst>
              <p:ext uri="{D42A27DB-BD31-4B8C-83A1-F6EECF244321}">
                <p14:modId xmlns:p14="http://schemas.microsoft.com/office/powerpoint/2010/main" val="1544284995"/>
              </p:ext>
            </p:extLst>
          </p:nvPr>
        </p:nvGraphicFramePr>
        <p:xfrm>
          <a:off x="3073399" y="1947333"/>
          <a:ext cx="6341533" cy="4622796"/>
        </p:xfrm>
        <a:graphic>
          <a:graphicData uri="http://schemas.openxmlformats.org/drawingml/2006/table">
            <a:tbl>
              <a:tblPr>
                <a:tableStyleId>{5C22544A-7EE6-4342-B048-85BDC9FD1C3A}</a:tableStyleId>
              </a:tblPr>
              <a:tblGrid>
                <a:gridCol w="3616904">
                  <a:extLst>
                    <a:ext uri="{9D8B030D-6E8A-4147-A177-3AD203B41FA5}">
                      <a16:colId xmlns:a16="http://schemas.microsoft.com/office/drawing/2014/main" val="3703667165"/>
                    </a:ext>
                  </a:extLst>
                </a:gridCol>
                <a:gridCol w="1720818">
                  <a:extLst>
                    <a:ext uri="{9D8B030D-6E8A-4147-A177-3AD203B41FA5}">
                      <a16:colId xmlns:a16="http://schemas.microsoft.com/office/drawing/2014/main" val="416540379"/>
                    </a:ext>
                  </a:extLst>
                </a:gridCol>
                <a:gridCol w="1003811">
                  <a:extLst>
                    <a:ext uri="{9D8B030D-6E8A-4147-A177-3AD203B41FA5}">
                      <a16:colId xmlns:a16="http://schemas.microsoft.com/office/drawing/2014/main" val="4261501896"/>
                    </a:ext>
                  </a:extLst>
                </a:gridCol>
              </a:tblGrid>
              <a:tr h="385233">
                <a:tc>
                  <a:txBody>
                    <a:bodyPr/>
                    <a:lstStyle/>
                    <a:p>
                      <a:pPr algn="l" fontAlgn="b"/>
                      <a:r>
                        <a:rPr lang="ca-ES" sz="1600" u="none" strike="noStrike">
                          <a:effectLst/>
                        </a:rPr>
                        <a:t>TOTAL ENTRADAS</a:t>
                      </a:r>
                      <a:endParaRPr lang="ca-ES" sz="16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112.337,26 €</a:t>
                      </a:r>
                      <a:endParaRPr lang="ca-ES"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a-ES" sz="1600" u="none" strike="noStrike">
                          <a:effectLst/>
                        </a:rPr>
                        <a:t>%</a:t>
                      </a:r>
                      <a:endParaRPr lang="ca-ES" sz="16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44389917"/>
                  </a:ext>
                </a:extLst>
              </a:tr>
              <a:tr h="385233">
                <a:tc>
                  <a:txBody>
                    <a:bodyPr/>
                    <a:lstStyle/>
                    <a:p>
                      <a:pPr algn="l" fontAlgn="b"/>
                      <a:r>
                        <a:rPr lang="ca-ES" sz="1600" u="none" strike="noStrike">
                          <a:effectLst/>
                        </a:rPr>
                        <a:t>Cotizaciones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92.850,35 €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82,65%</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4196114"/>
                  </a:ext>
                </a:extLst>
              </a:tr>
              <a:tr h="385233">
                <a:tc>
                  <a:txBody>
                    <a:bodyPr/>
                    <a:lstStyle/>
                    <a:p>
                      <a:pPr algn="l" fontAlgn="b"/>
                      <a:r>
                        <a:rPr lang="ca-ES" sz="1600" u="none" strike="noStrike">
                          <a:effectLst/>
                        </a:rPr>
                        <a:t>Cotizaciones extraordinarias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0,00 €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0,00%</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48928362"/>
                  </a:ext>
                </a:extLst>
              </a:tr>
              <a:tr h="385233">
                <a:tc>
                  <a:txBody>
                    <a:bodyPr/>
                    <a:lstStyle/>
                    <a:p>
                      <a:pPr algn="l" fontAlgn="b"/>
                      <a:r>
                        <a:rPr lang="ca-ES" sz="1600" u="none" strike="noStrike">
                          <a:effectLst/>
                        </a:rPr>
                        <a:t>Subvenciones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18.950,00 €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16,87%</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58293033"/>
                  </a:ext>
                </a:extLst>
              </a:tr>
              <a:tr h="385233">
                <a:tc>
                  <a:txBody>
                    <a:bodyPr/>
                    <a:lstStyle/>
                    <a:p>
                      <a:pPr algn="l" fontAlgn="b"/>
                      <a:r>
                        <a:rPr lang="ca-ES" sz="1600" u="none" strike="noStrike">
                          <a:effectLst/>
                        </a:rPr>
                        <a:t>Resto</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536,91 €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0,48%</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76117174"/>
                  </a:ext>
                </a:extLst>
              </a:tr>
              <a:tr h="385233">
                <a:tc>
                  <a:txBody>
                    <a:bodyPr/>
                    <a:lstStyle/>
                    <a:p>
                      <a:pPr algn="l" fontAlgn="b"/>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33689245"/>
                  </a:ext>
                </a:extLst>
              </a:tr>
              <a:tr h="385233">
                <a:tc>
                  <a:txBody>
                    <a:bodyPr/>
                    <a:lstStyle/>
                    <a:p>
                      <a:pPr algn="l" fontAlgn="b"/>
                      <a:r>
                        <a:rPr lang="ca-ES" sz="1600" u="none" strike="noStrike">
                          <a:effectLst/>
                        </a:rPr>
                        <a:t>TOTAL SALIDAS</a:t>
                      </a:r>
                      <a:endParaRPr lang="ca-ES" sz="16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115.660,92 €</a:t>
                      </a:r>
                      <a:endParaRPr lang="ca-ES"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a-ES" sz="1600" u="none" strike="noStrike">
                          <a:effectLst/>
                        </a:rPr>
                        <a:t>%</a:t>
                      </a:r>
                      <a:endParaRPr lang="ca-ES" sz="16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19178972"/>
                  </a:ext>
                </a:extLst>
              </a:tr>
              <a:tr h="385233">
                <a:tc>
                  <a:txBody>
                    <a:bodyPr/>
                    <a:lstStyle/>
                    <a:p>
                      <a:pPr algn="l" fontAlgn="b"/>
                      <a:r>
                        <a:rPr lang="ca-ES" sz="1600" u="none" strike="noStrike">
                          <a:effectLst/>
                        </a:rPr>
                        <a:t>Gastos de personal</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81.090,68 €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70,11%</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18013931"/>
                  </a:ext>
                </a:extLst>
              </a:tr>
              <a:tr h="385233">
                <a:tc>
                  <a:txBody>
                    <a:bodyPr/>
                    <a:lstStyle/>
                    <a:p>
                      <a:pPr algn="l" fontAlgn="b"/>
                      <a:r>
                        <a:rPr lang="ca-ES" sz="1600" u="none" strike="noStrike">
                          <a:effectLst/>
                        </a:rPr>
                        <a:t>Encuentros de movimiento</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0,00 €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0,00%</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44285486"/>
                  </a:ext>
                </a:extLst>
              </a:tr>
              <a:tr h="385233">
                <a:tc>
                  <a:txBody>
                    <a:bodyPr/>
                    <a:lstStyle/>
                    <a:p>
                      <a:pPr algn="l" fontAlgn="b"/>
                      <a:r>
                        <a:rPr lang="ca-ES" sz="1600" u="none" strike="noStrike">
                          <a:effectLst/>
                        </a:rPr>
                        <a:t>Relaciones internas + externas</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4.865,57 €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4,21%</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87326861"/>
                  </a:ext>
                </a:extLst>
              </a:tr>
              <a:tr h="385233">
                <a:tc>
                  <a:txBody>
                    <a:bodyPr/>
                    <a:lstStyle/>
                    <a:p>
                      <a:pPr algn="l" fontAlgn="b"/>
                      <a:r>
                        <a:rPr lang="ca-ES" sz="1600" u="none" strike="noStrike">
                          <a:effectLst/>
                        </a:rPr>
                        <a:t>Comunicaciones + Administración</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23.088,33 €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19,96%</a:t>
                      </a:r>
                      <a:endParaRPr lang="ca-ES"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5753649"/>
                  </a:ext>
                </a:extLst>
              </a:tr>
              <a:tr h="385233">
                <a:tc>
                  <a:txBody>
                    <a:bodyPr/>
                    <a:lstStyle/>
                    <a:p>
                      <a:pPr algn="l" fontAlgn="b"/>
                      <a:r>
                        <a:rPr lang="ca-ES" sz="1600" u="none" strike="noStrike">
                          <a:effectLst/>
                        </a:rPr>
                        <a:t>Resto</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a:effectLst/>
                        </a:rPr>
                        <a:t>6.616,34 €</a:t>
                      </a:r>
                      <a:endParaRPr lang="ca-ES" sz="16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ca-ES" sz="1600" u="none" strike="noStrike" dirty="0">
                          <a:effectLst/>
                        </a:rPr>
                        <a:t>5,72%</a:t>
                      </a:r>
                      <a:endParaRPr lang="ca-ES"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8658464"/>
                  </a:ext>
                </a:extLst>
              </a:tr>
            </a:tbl>
          </a:graphicData>
        </a:graphic>
      </p:graphicFrame>
    </p:spTree>
    <p:extLst>
      <p:ext uri="{BB962C8B-B14F-4D97-AF65-F5344CB8AC3E}">
        <p14:creationId xmlns:p14="http://schemas.microsoft.com/office/powerpoint/2010/main" val="1572198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ccióCatòlicaObrera (@ACOcat) / X">
            <a:extLst>
              <a:ext uri="{FF2B5EF4-FFF2-40B4-BE49-F238E27FC236}">
                <a16:creationId xmlns:a16="http://schemas.microsoft.com/office/drawing/2014/main" id="{3E751F3E-6BB4-6AE2-F428-D31099850BF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34833" y="867833"/>
            <a:ext cx="5122333" cy="5122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53357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TotalTime>
  <Words>655</Words>
  <Application>Microsoft Office PowerPoint</Application>
  <PresentationFormat>Widescreen</PresentationFormat>
  <Paragraphs>191</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Tema de Office</vt:lpstr>
      <vt:lpstr>Worksheet</vt:lpstr>
      <vt:lpstr>PowerPoint Presentation</vt:lpstr>
      <vt:lpstr>    ANÁLISIS y REFLEXIÓN CIERRE CUENTAS 2024</vt:lpstr>
      <vt:lpstr>   Cierre Cuentas 2024 vs Presupuesto 2024 </vt:lpstr>
      <vt:lpstr>   </vt:lpstr>
      <vt:lpstr>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jordi soriano</dc:creator>
  <cp:lastModifiedBy>Josep Bonastre Alemany</cp:lastModifiedBy>
  <cp:revision>39</cp:revision>
  <cp:lastPrinted>2024-01-31T16:16:55Z</cp:lastPrinted>
  <dcterms:created xsi:type="dcterms:W3CDTF">2023-02-08T12:51:38Z</dcterms:created>
  <dcterms:modified xsi:type="dcterms:W3CDTF">2025-01-26T06:56:19Z</dcterms:modified>
</cp:coreProperties>
</file>